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76" r:id="rId2"/>
    <p:sldId id="277" r:id="rId3"/>
    <p:sldId id="278" r:id="rId4"/>
    <p:sldId id="281" r:id="rId5"/>
    <p:sldId id="285" r:id="rId6"/>
  </p:sldIdLst>
  <p:sldSz cx="12195175" cy="6859588"/>
  <p:notesSz cx="6858000" cy="9144000"/>
  <p:defaultTextStyle>
    <a:defPPr>
      <a:defRPr lang="ru-RU"/>
    </a:defPPr>
    <a:lvl1pPr marL="0" algn="l" defTabSz="10887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60" algn="l" defTabSz="10887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20" algn="l" defTabSz="10887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080" algn="l" defTabSz="10887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439" algn="l" defTabSz="10887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799" algn="l" defTabSz="10887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158" algn="l" defTabSz="10887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518" algn="l" defTabSz="10887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877" algn="l" defTabSz="108872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F0"/>
    <a:srgbClr val="F89D52"/>
    <a:srgbClr val="F3FFFF"/>
    <a:srgbClr val="E1FFFF"/>
    <a:srgbClr val="98D4DA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234" y="-78"/>
      </p:cViewPr>
      <p:guideLst>
        <p:guide orient="horz" pos="1620"/>
        <p:guide orient="horz" pos="2161"/>
        <p:guide pos="288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аннотированные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2255747535460904E-2"/>
                  <c:y val="-5.50684073197621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17-4614-9665-81AFC1F4F71E}"/>
                </c:ext>
              </c:extLst>
            </c:dLbl>
            <c:dLbl>
              <c:idx val="6"/>
              <c:layout>
                <c:manualLayout>
                  <c:x val="-9.1918106515957478E-3"/>
                  <c:y val="-3.21232376031947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17-4614-9665-81AFC1F4F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A3SS</c:v>
                </c:pt>
                <c:pt idx="1">
                  <c:v>A5SS</c:v>
                </c:pt>
                <c:pt idx="2">
                  <c:v>AFE</c:v>
                </c:pt>
                <c:pt idx="3">
                  <c:v>ALE</c:v>
                </c:pt>
                <c:pt idx="4">
                  <c:v>ES</c:v>
                </c:pt>
                <c:pt idx="5">
                  <c:v>IR</c:v>
                </c:pt>
                <c:pt idx="6">
                  <c:v>MXE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13.336267605633804</c:v>
                </c:pt>
                <c:pt idx="1">
                  <c:v>8.9935446009389679</c:v>
                </c:pt>
                <c:pt idx="2">
                  <c:v>14.730046948356806</c:v>
                </c:pt>
                <c:pt idx="3">
                  <c:v>7.6291079812206579</c:v>
                </c:pt>
                <c:pt idx="4">
                  <c:v>40.786384976525817</c:v>
                </c:pt>
                <c:pt idx="5">
                  <c:v>14.113849765258216</c:v>
                </c:pt>
                <c:pt idx="6">
                  <c:v>0.41079812206572774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17-4614-9665-81AFC1F4F7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de novo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447558187056483E-2"/>
                  <c:y val="-1.3767101829940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17-4614-9665-81AFC1F4F71E}"/>
                </c:ext>
              </c:extLst>
            </c:dLbl>
            <c:dLbl>
              <c:idx val="6"/>
              <c:layout>
                <c:manualLayout>
                  <c:x val="2.7575431954786907E-2"/>
                  <c:y val="4.58903394331350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17-4614-9665-81AFC1F4F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A3SS</c:v>
                </c:pt>
                <c:pt idx="1">
                  <c:v>A5SS</c:v>
                </c:pt>
                <c:pt idx="2">
                  <c:v>AFE</c:v>
                </c:pt>
                <c:pt idx="3">
                  <c:v>ALE</c:v>
                </c:pt>
                <c:pt idx="4">
                  <c:v>ES</c:v>
                </c:pt>
                <c:pt idx="5">
                  <c:v>IR</c:v>
                </c:pt>
                <c:pt idx="6">
                  <c:v>MXE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9.485530546623794</c:v>
                </c:pt>
                <c:pt idx="1">
                  <c:v>5.144694533762058</c:v>
                </c:pt>
                <c:pt idx="2">
                  <c:v>1.527331189710611</c:v>
                </c:pt>
                <c:pt idx="3">
                  <c:v>1.2057877813504823</c:v>
                </c:pt>
                <c:pt idx="4">
                  <c:v>11.334405144694534</c:v>
                </c:pt>
                <c:pt idx="5">
                  <c:v>71.302250803858527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17-4614-9665-81AFC1F4F7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3156224"/>
        <c:axId val="63157760"/>
      </c:barChart>
      <c:catAx>
        <c:axId val="6315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63157760"/>
        <c:crosses val="autoZero"/>
        <c:auto val="1"/>
        <c:lblAlgn val="ctr"/>
        <c:lblOffset val="100"/>
        <c:noMultiLvlLbl val="0"/>
      </c:catAx>
      <c:valAx>
        <c:axId val="6315776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6315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727056560076544"/>
          <c:y val="0.14523566277038324"/>
          <c:w val="0.40603134405774066"/>
          <c:h val="9.390970154296329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BB075-0198-47CE-9B9E-FC28921CD2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9E8C50A-BA32-44B4-A335-DAD5E5A8022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Актуальность</a:t>
          </a:r>
        </a:p>
      </dgm:t>
    </dgm:pt>
    <dgm:pt modelId="{713B4BDB-641C-4786-8B2E-7D1AD14A89C2}" type="parTrans" cxnId="{79C03C22-EEF3-42CE-B206-7117B1E54686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54FF7FF-A920-49C8-8B77-14D36F9C1E9F}" type="sibTrans" cxnId="{79C03C22-EEF3-42CE-B206-7117B1E54686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44A0076-5E99-4C7D-A879-8FD0B69F3DE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Материалы и методы</a:t>
          </a:r>
        </a:p>
      </dgm:t>
    </dgm:pt>
    <dgm:pt modelId="{EED313FA-A2C5-44FB-84D3-55948D5D984D}" type="parTrans" cxnId="{6C959F16-76B5-4E91-9F59-18B32513F39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B62471B-2CD6-46E6-A28E-EC51DC7F4058}" type="sibTrans" cxnId="{6C959F16-76B5-4E91-9F59-18B32513F39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662BDF7-7A7B-4DAA-9769-B289EE3CCF6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Результаты</a:t>
          </a:r>
        </a:p>
      </dgm:t>
    </dgm:pt>
    <dgm:pt modelId="{EF5E88FE-DF81-4C29-9A5B-88525C09BE6B}" type="parTrans" cxnId="{C8B5CEAC-99E5-4165-92E8-889E6428A44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3AFC8ECD-3C3E-4AD4-8412-7FA8D6E8C0FC}" type="sibTrans" cxnId="{C8B5CEAC-99E5-4165-92E8-889E6428A44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00F9E85-DA2E-4365-A504-99F760AB6A9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Заключение</a:t>
          </a:r>
        </a:p>
      </dgm:t>
    </dgm:pt>
    <dgm:pt modelId="{CB639CF5-1304-4A15-8194-1BEE702AF751}" type="parTrans" cxnId="{EBE244F0-A3FD-4EA2-BFF3-6C8CCE9AA48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C40921E-58D1-434D-A6AF-861F80824CF0}" type="sibTrans" cxnId="{EBE244F0-A3FD-4EA2-BFF3-6C8CCE9AA48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566E5F57-2584-417D-BE9E-79594A52152B}" type="pres">
      <dgm:prSet presAssocID="{9B0BB075-0198-47CE-9B9E-FC28921CD2ED}" presName="Name0" presStyleCnt="0">
        <dgm:presLayoutVars>
          <dgm:dir/>
          <dgm:resizeHandles val="exact"/>
        </dgm:presLayoutVars>
      </dgm:prSet>
      <dgm:spPr/>
    </dgm:pt>
    <dgm:pt modelId="{B50AC229-D08D-4395-A615-5C4C4E74D2FF}" type="pres">
      <dgm:prSet presAssocID="{39E8C50A-BA32-44B4-A335-DAD5E5A80229}" presName="parTxOnly" presStyleLbl="node1" presStyleIdx="0" presStyleCnt="4" custLinFactNeighborX="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7CBAE-0D71-47C2-A4B0-5B8F380367CA}" type="pres">
      <dgm:prSet presAssocID="{154FF7FF-A920-49C8-8B77-14D36F9C1E9F}" presName="parSpace" presStyleCnt="0"/>
      <dgm:spPr/>
    </dgm:pt>
    <dgm:pt modelId="{2623EDC6-35A9-4806-A548-ED53D806A2AB}" type="pres">
      <dgm:prSet presAssocID="{D44A0076-5E99-4C7D-A879-8FD0B69F3DEC}" presName="parTxOnly" presStyleLbl="node1" presStyleIdx="1" presStyleCnt="4" custLinFactNeighborX="-32794" custLinFactNeighborY="8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9E602-4B44-4E82-B010-AC68CF3D63E6}" type="pres">
      <dgm:prSet presAssocID="{2B62471B-2CD6-46E6-A28E-EC51DC7F4058}" presName="parSpace" presStyleCnt="0"/>
      <dgm:spPr/>
    </dgm:pt>
    <dgm:pt modelId="{2ED75EED-6845-40C5-B7C6-BFE92FC2406C}" type="pres">
      <dgm:prSet presAssocID="{A662BDF7-7A7B-4DAA-9769-B289EE3CCF6C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8E095-C795-4CA7-8BC9-029731CB9281}" type="pres">
      <dgm:prSet presAssocID="{3AFC8ECD-3C3E-4AD4-8412-7FA8D6E8C0FC}" presName="parSpace" presStyleCnt="0"/>
      <dgm:spPr/>
    </dgm:pt>
    <dgm:pt modelId="{A91B569A-2280-485E-A71C-8766290C867F}" type="pres">
      <dgm:prSet presAssocID="{800F9E85-DA2E-4365-A504-99F760AB6A9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8DC54-DBF0-4B7B-AB42-FC03AD921479}" type="presOf" srcId="{A662BDF7-7A7B-4DAA-9769-B289EE3CCF6C}" destId="{2ED75EED-6845-40C5-B7C6-BFE92FC2406C}" srcOrd="0" destOrd="0" presId="urn:microsoft.com/office/officeart/2005/8/layout/hChevron3"/>
    <dgm:cxn modelId="{0563A0E5-B307-44F6-B0A7-BD1C9F4F204C}" type="presOf" srcId="{800F9E85-DA2E-4365-A504-99F760AB6A9A}" destId="{A91B569A-2280-485E-A71C-8766290C867F}" srcOrd="0" destOrd="0" presId="urn:microsoft.com/office/officeart/2005/8/layout/hChevron3"/>
    <dgm:cxn modelId="{1DFE21AA-96B6-4A64-95F8-91747E3559F2}" type="presOf" srcId="{D44A0076-5E99-4C7D-A879-8FD0B69F3DEC}" destId="{2623EDC6-35A9-4806-A548-ED53D806A2AB}" srcOrd="0" destOrd="0" presId="urn:microsoft.com/office/officeart/2005/8/layout/hChevron3"/>
    <dgm:cxn modelId="{6C959F16-76B5-4E91-9F59-18B32513F399}" srcId="{9B0BB075-0198-47CE-9B9E-FC28921CD2ED}" destId="{D44A0076-5E99-4C7D-A879-8FD0B69F3DEC}" srcOrd="1" destOrd="0" parTransId="{EED313FA-A2C5-44FB-84D3-55948D5D984D}" sibTransId="{2B62471B-2CD6-46E6-A28E-EC51DC7F4058}"/>
    <dgm:cxn modelId="{C8B5CEAC-99E5-4165-92E8-889E6428A445}" srcId="{9B0BB075-0198-47CE-9B9E-FC28921CD2ED}" destId="{A662BDF7-7A7B-4DAA-9769-B289EE3CCF6C}" srcOrd="2" destOrd="0" parTransId="{EF5E88FE-DF81-4C29-9A5B-88525C09BE6B}" sibTransId="{3AFC8ECD-3C3E-4AD4-8412-7FA8D6E8C0FC}"/>
    <dgm:cxn modelId="{EBE244F0-A3FD-4EA2-BFF3-6C8CCE9AA488}" srcId="{9B0BB075-0198-47CE-9B9E-FC28921CD2ED}" destId="{800F9E85-DA2E-4365-A504-99F760AB6A9A}" srcOrd="3" destOrd="0" parTransId="{CB639CF5-1304-4A15-8194-1BEE702AF751}" sibTransId="{4C40921E-58D1-434D-A6AF-861F80824CF0}"/>
    <dgm:cxn modelId="{385B01E1-234D-4FA1-858F-AA8AEDC00B9E}" type="presOf" srcId="{39E8C50A-BA32-44B4-A335-DAD5E5A80229}" destId="{B50AC229-D08D-4395-A615-5C4C4E74D2FF}" srcOrd="0" destOrd="0" presId="urn:microsoft.com/office/officeart/2005/8/layout/hChevron3"/>
    <dgm:cxn modelId="{79C03C22-EEF3-42CE-B206-7117B1E54686}" srcId="{9B0BB075-0198-47CE-9B9E-FC28921CD2ED}" destId="{39E8C50A-BA32-44B4-A335-DAD5E5A80229}" srcOrd="0" destOrd="0" parTransId="{713B4BDB-641C-4786-8B2E-7D1AD14A89C2}" sibTransId="{154FF7FF-A920-49C8-8B77-14D36F9C1E9F}"/>
    <dgm:cxn modelId="{884C2572-92F5-49A5-A848-BF03187DFA43}" type="presOf" srcId="{9B0BB075-0198-47CE-9B9E-FC28921CD2ED}" destId="{566E5F57-2584-417D-BE9E-79594A52152B}" srcOrd="0" destOrd="0" presId="urn:microsoft.com/office/officeart/2005/8/layout/hChevron3"/>
    <dgm:cxn modelId="{EB3C3EE6-5A41-4D76-AD48-32DCAA402CBB}" type="presParOf" srcId="{566E5F57-2584-417D-BE9E-79594A52152B}" destId="{B50AC229-D08D-4395-A615-5C4C4E74D2FF}" srcOrd="0" destOrd="0" presId="urn:microsoft.com/office/officeart/2005/8/layout/hChevron3"/>
    <dgm:cxn modelId="{28151AA9-2E8F-4851-B0EC-340F5F638207}" type="presParOf" srcId="{566E5F57-2584-417D-BE9E-79594A52152B}" destId="{0297CBAE-0D71-47C2-A4B0-5B8F380367CA}" srcOrd="1" destOrd="0" presId="urn:microsoft.com/office/officeart/2005/8/layout/hChevron3"/>
    <dgm:cxn modelId="{072423B1-65A2-4511-A22E-D41AB644AC7E}" type="presParOf" srcId="{566E5F57-2584-417D-BE9E-79594A52152B}" destId="{2623EDC6-35A9-4806-A548-ED53D806A2AB}" srcOrd="2" destOrd="0" presId="urn:microsoft.com/office/officeart/2005/8/layout/hChevron3"/>
    <dgm:cxn modelId="{B4595430-EDC9-401A-ACF1-7F992C2DDF07}" type="presParOf" srcId="{566E5F57-2584-417D-BE9E-79594A52152B}" destId="{1159E602-4B44-4E82-B010-AC68CF3D63E6}" srcOrd="3" destOrd="0" presId="urn:microsoft.com/office/officeart/2005/8/layout/hChevron3"/>
    <dgm:cxn modelId="{62E7830D-9CF0-4CE7-9889-9A79F3242624}" type="presParOf" srcId="{566E5F57-2584-417D-BE9E-79594A52152B}" destId="{2ED75EED-6845-40C5-B7C6-BFE92FC2406C}" srcOrd="4" destOrd="0" presId="urn:microsoft.com/office/officeart/2005/8/layout/hChevron3"/>
    <dgm:cxn modelId="{742E1376-BE84-498C-A5DB-8DA7E1FA7603}" type="presParOf" srcId="{566E5F57-2584-417D-BE9E-79594A52152B}" destId="{5F08E095-C795-4CA7-8BC9-029731CB9281}" srcOrd="5" destOrd="0" presId="urn:microsoft.com/office/officeart/2005/8/layout/hChevron3"/>
    <dgm:cxn modelId="{89009A8E-5D0A-44EA-A4E1-A7FA8DD14B7B}" type="presParOf" srcId="{566E5F57-2584-417D-BE9E-79594A52152B}" destId="{A91B569A-2280-485E-A71C-8766290C867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BB075-0198-47CE-9B9E-FC28921CD2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9E8C50A-BA32-44B4-A335-DAD5E5A802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Актуальность</a:t>
          </a:r>
        </a:p>
      </dgm:t>
    </dgm:pt>
    <dgm:pt modelId="{713B4BDB-641C-4786-8B2E-7D1AD14A89C2}" type="parTrans" cxnId="{79C03C22-EEF3-42CE-B206-7117B1E54686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54FF7FF-A920-49C8-8B77-14D36F9C1E9F}" type="sibTrans" cxnId="{79C03C22-EEF3-42CE-B206-7117B1E54686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44A0076-5E99-4C7D-A879-8FD0B69F3DE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Материалы и методы</a:t>
          </a:r>
        </a:p>
      </dgm:t>
    </dgm:pt>
    <dgm:pt modelId="{EED313FA-A2C5-44FB-84D3-55948D5D984D}" type="parTrans" cxnId="{6C959F16-76B5-4E91-9F59-18B32513F39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B62471B-2CD6-46E6-A28E-EC51DC7F4058}" type="sibTrans" cxnId="{6C959F16-76B5-4E91-9F59-18B32513F39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662BDF7-7A7B-4DAA-9769-B289EE3CCF6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Результаты</a:t>
          </a:r>
        </a:p>
      </dgm:t>
    </dgm:pt>
    <dgm:pt modelId="{EF5E88FE-DF81-4C29-9A5B-88525C09BE6B}" type="parTrans" cxnId="{C8B5CEAC-99E5-4165-92E8-889E6428A44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3AFC8ECD-3C3E-4AD4-8412-7FA8D6E8C0FC}" type="sibTrans" cxnId="{C8B5CEAC-99E5-4165-92E8-889E6428A44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00F9E85-DA2E-4365-A504-99F760AB6A9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Заключение</a:t>
          </a:r>
        </a:p>
      </dgm:t>
    </dgm:pt>
    <dgm:pt modelId="{CB639CF5-1304-4A15-8194-1BEE702AF751}" type="parTrans" cxnId="{EBE244F0-A3FD-4EA2-BFF3-6C8CCE9AA48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C40921E-58D1-434D-A6AF-861F80824CF0}" type="sibTrans" cxnId="{EBE244F0-A3FD-4EA2-BFF3-6C8CCE9AA48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566E5F57-2584-417D-BE9E-79594A52152B}" type="pres">
      <dgm:prSet presAssocID="{9B0BB075-0198-47CE-9B9E-FC28921CD2ED}" presName="Name0" presStyleCnt="0">
        <dgm:presLayoutVars>
          <dgm:dir/>
          <dgm:resizeHandles val="exact"/>
        </dgm:presLayoutVars>
      </dgm:prSet>
      <dgm:spPr/>
    </dgm:pt>
    <dgm:pt modelId="{B50AC229-D08D-4395-A615-5C4C4E74D2FF}" type="pres">
      <dgm:prSet presAssocID="{39E8C50A-BA32-44B4-A335-DAD5E5A80229}" presName="parTxOnly" presStyleLbl="node1" presStyleIdx="0" presStyleCnt="4" custLinFactNeighborX="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7CBAE-0D71-47C2-A4B0-5B8F380367CA}" type="pres">
      <dgm:prSet presAssocID="{154FF7FF-A920-49C8-8B77-14D36F9C1E9F}" presName="parSpace" presStyleCnt="0"/>
      <dgm:spPr/>
    </dgm:pt>
    <dgm:pt modelId="{2623EDC6-35A9-4806-A548-ED53D806A2AB}" type="pres">
      <dgm:prSet presAssocID="{D44A0076-5E99-4C7D-A879-8FD0B69F3DEC}" presName="parTxOnly" presStyleLbl="node1" presStyleIdx="1" presStyleCnt="4" custLinFactNeighborX="-30343" custLinFactNeighborY="-15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9E602-4B44-4E82-B010-AC68CF3D63E6}" type="pres">
      <dgm:prSet presAssocID="{2B62471B-2CD6-46E6-A28E-EC51DC7F4058}" presName="parSpace" presStyleCnt="0"/>
      <dgm:spPr/>
    </dgm:pt>
    <dgm:pt modelId="{2ED75EED-6845-40C5-B7C6-BFE92FC2406C}" type="pres">
      <dgm:prSet presAssocID="{A662BDF7-7A7B-4DAA-9769-B289EE3CCF6C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8E095-C795-4CA7-8BC9-029731CB9281}" type="pres">
      <dgm:prSet presAssocID="{3AFC8ECD-3C3E-4AD4-8412-7FA8D6E8C0FC}" presName="parSpace" presStyleCnt="0"/>
      <dgm:spPr/>
    </dgm:pt>
    <dgm:pt modelId="{A91B569A-2280-485E-A71C-8766290C867F}" type="pres">
      <dgm:prSet presAssocID="{800F9E85-DA2E-4365-A504-99F760AB6A9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C6487-9C74-40BC-BC22-D7B961A7A283}" type="presOf" srcId="{39E8C50A-BA32-44B4-A335-DAD5E5A80229}" destId="{B50AC229-D08D-4395-A615-5C4C4E74D2FF}" srcOrd="0" destOrd="0" presId="urn:microsoft.com/office/officeart/2005/8/layout/hChevron3"/>
    <dgm:cxn modelId="{CB8B7C12-6917-44B0-9F14-85DF9F80FCFE}" type="presOf" srcId="{9B0BB075-0198-47CE-9B9E-FC28921CD2ED}" destId="{566E5F57-2584-417D-BE9E-79594A52152B}" srcOrd="0" destOrd="0" presId="urn:microsoft.com/office/officeart/2005/8/layout/hChevron3"/>
    <dgm:cxn modelId="{E90E78CC-A8E3-4B86-9E13-AEDC8E4608AC}" type="presOf" srcId="{800F9E85-DA2E-4365-A504-99F760AB6A9A}" destId="{A91B569A-2280-485E-A71C-8766290C867F}" srcOrd="0" destOrd="0" presId="urn:microsoft.com/office/officeart/2005/8/layout/hChevron3"/>
    <dgm:cxn modelId="{6C959F16-76B5-4E91-9F59-18B32513F399}" srcId="{9B0BB075-0198-47CE-9B9E-FC28921CD2ED}" destId="{D44A0076-5E99-4C7D-A879-8FD0B69F3DEC}" srcOrd="1" destOrd="0" parTransId="{EED313FA-A2C5-44FB-84D3-55948D5D984D}" sibTransId="{2B62471B-2CD6-46E6-A28E-EC51DC7F4058}"/>
    <dgm:cxn modelId="{C8B5CEAC-99E5-4165-92E8-889E6428A445}" srcId="{9B0BB075-0198-47CE-9B9E-FC28921CD2ED}" destId="{A662BDF7-7A7B-4DAA-9769-B289EE3CCF6C}" srcOrd="2" destOrd="0" parTransId="{EF5E88FE-DF81-4C29-9A5B-88525C09BE6B}" sibTransId="{3AFC8ECD-3C3E-4AD4-8412-7FA8D6E8C0FC}"/>
    <dgm:cxn modelId="{C6DA2F01-D8F9-48A7-A1BF-FA9A3FD4C995}" type="presOf" srcId="{A662BDF7-7A7B-4DAA-9769-B289EE3CCF6C}" destId="{2ED75EED-6845-40C5-B7C6-BFE92FC2406C}" srcOrd="0" destOrd="0" presId="urn:microsoft.com/office/officeart/2005/8/layout/hChevron3"/>
    <dgm:cxn modelId="{EBE244F0-A3FD-4EA2-BFF3-6C8CCE9AA488}" srcId="{9B0BB075-0198-47CE-9B9E-FC28921CD2ED}" destId="{800F9E85-DA2E-4365-A504-99F760AB6A9A}" srcOrd="3" destOrd="0" parTransId="{CB639CF5-1304-4A15-8194-1BEE702AF751}" sibTransId="{4C40921E-58D1-434D-A6AF-861F80824CF0}"/>
    <dgm:cxn modelId="{EF153E9F-F569-4039-90A6-5DB1BA311480}" type="presOf" srcId="{D44A0076-5E99-4C7D-A879-8FD0B69F3DEC}" destId="{2623EDC6-35A9-4806-A548-ED53D806A2AB}" srcOrd="0" destOrd="0" presId="urn:microsoft.com/office/officeart/2005/8/layout/hChevron3"/>
    <dgm:cxn modelId="{79C03C22-EEF3-42CE-B206-7117B1E54686}" srcId="{9B0BB075-0198-47CE-9B9E-FC28921CD2ED}" destId="{39E8C50A-BA32-44B4-A335-DAD5E5A80229}" srcOrd="0" destOrd="0" parTransId="{713B4BDB-641C-4786-8B2E-7D1AD14A89C2}" sibTransId="{154FF7FF-A920-49C8-8B77-14D36F9C1E9F}"/>
    <dgm:cxn modelId="{D51D96FA-D8B1-4BC8-8075-326DE60D93E0}" type="presParOf" srcId="{566E5F57-2584-417D-BE9E-79594A52152B}" destId="{B50AC229-D08D-4395-A615-5C4C4E74D2FF}" srcOrd="0" destOrd="0" presId="urn:microsoft.com/office/officeart/2005/8/layout/hChevron3"/>
    <dgm:cxn modelId="{542841F6-7FEC-486C-8873-3C1F96C217A7}" type="presParOf" srcId="{566E5F57-2584-417D-BE9E-79594A52152B}" destId="{0297CBAE-0D71-47C2-A4B0-5B8F380367CA}" srcOrd="1" destOrd="0" presId="urn:microsoft.com/office/officeart/2005/8/layout/hChevron3"/>
    <dgm:cxn modelId="{6A16AC2A-BAC1-4BC9-953E-142B88B4C0A5}" type="presParOf" srcId="{566E5F57-2584-417D-BE9E-79594A52152B}" destId="{2623EDC6-35A9-4806-A548-ED53D806A2AB}" srcOrd="2" destOrd="0" presId="urn:microsoft.com/office/officeart/2005/8/layout/hChevron3"/>
    <dgm:cxn modelId="{12CAE05C-4C94-4B88-B527-85F65C96A02E}" type="presParOf" srcId="{566E5F57-2584-417D-BE9E-79594A52152B}" destId="{1159E602-4B44-4E82-B010-AC68CF3D63E6}" srcOrd="3" destOrd="0" presId="urn:microsoft.com/office/officeart/2005/8/layout/hChevron3"/>
    <dgm:cxn modelId="{F17FFC8D-5417-4B0A-90A2-2FA07AE1CC3A}" type="presParOf" srcId="{566E5F57-2584-417D-BE9E-79594A52152B}" destId="{2ED75EED-6845-40C5-B7C6-BFE92FC2406C}" srcOrd="4" destOrd="0" presId="urn:microsoft.com/office/officeart/2005/8/layout/hChevron3"/>
    <dgm:cxn modelId="{1180DB9A-9933-44C0-9C28-81CD3CC9E938}" type="presParOf" srcId="{566E5F57-2584-417D-BE9E-79594A52152B}" destId="{5F08E095-C795-4CA7-8BC9-029731CB9281}" srcOrd="5" destOrd="0" presId="urn:microsoft.com/office/officeart/2005/8/layout/hChevron3"/>
    <dgm:cxn modelId="{2F84B39C-B1C3-4C9C-B2FD-CD0BF97C62C6}" type="presParOf" srcId="{566E5F57-2584-417D-BE9E-79594A52152B}" destId="{A91B569A-2280-485E-A71C-8766290C867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0BB075-0198-47CE-9B9E-FC28921CD2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9E8C50A-BA32-44B4-A335-DAD5E5A802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Актуальность</a:t>
          </a:r>
        </a:p>
      </dgm:t>
    </dgm:pt>
    <dgm:pt modelId="{713B4BDB-641C-4786-8B2E-7D1AD14A89C2}" type="parTrans" cxnId="{79C03C22-EEF3-42CE-B206-7117B1E54686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54FF7FF-A920-49C8-8B77-14D36F9C1E9F}" type="sibTrans" cxnId="{79C03C22-EEF3-42CE-B206-7117B1E54686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44A0076-5E99-4C7D-A879-8FD0B69F3DE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Материалы и методы</a:t>
          </a:r>
        </a:p>
      </dgm:t>
    </dgm:pt>
    <dgm:pt modelId="{EED313FA-A2C5-44FB-84D3-55948D5D984D}" type="parTrans" cxnId="{6C959F16-76B5-4E91-9F59-18B32513F39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B62471B-2CD6-46E6-A28E-EC51DC7F4058}" type="sibTrans" cxnId="{6C959F16-76B5-4E91-9F59-18B32513F39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662BDF7-7A7B-4DAA-9769-B289EE3CCF6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Результаты</a:t>
          </a:r>
        </a:p>
      </dgm:t>
    </dgm:pt>
    <dgm:pt modelId="{EF5E88FE-DF81-4C29-9A5B-88525C09BE6B}" type="parTrans" cxnId="{C8B5CEAC-99E5-4165-92E8-889E6428A44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3AFC8ECD-3C3E-4AD4-8412-7FA8D6E8C0FC}" type="sibTrans" cxnId="{C8B5CEAC-99E5-4165-92E8-889E6428A44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00F9E85-DA2E-4365-A504-99F760AB6A9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Заключение</a:t>
          </a:r>
        </a:p>
      </dgm:t>
    </dgm:pt>
    <dgm:pt modelId="{CB639CF5-1304-4A15-8194-1BEE702AF751}" type="parTrans" cxnId="{EBE244F0-A3FD-4EA2-BFF3-6C8CCE9AA48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C40921E-58D1-434D-A6AF-861F80824CF0}" type="sibTrans" cxnId="{EBE244F0-A3FD-4EA2-BFF3-6C8CCE9AA48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566E5F57-2584-417D-BE9E-79594A52152B}" type="pres">
      <dgm:prSet presAssocID="{9B0BB075-0198-47CE-9B9E-FC28921CD2ED}" presName="Name0" presStyleCnt="0">
        <dgm:presLayoutVars>
          <dgm:dir/>
          <dgm:resizeHandles val="exact"/>
        </dgm:presLayoutVars>
      </dgm:prSet>
      <dgm:spPr/>
    </dgm:pt>
    <dgm:pt modelId="{B50AC229-D08D-4395-A615-5C4C4E74D2FF}" type="pres">
      <dgm:prSet presAssocID="{39E8C50A-BA32-44B4-A335-DAD5E5A80229}" presName="parTxOnly" presStyleLbl="node1" presStyleIdx="0" presStyleCnt="4" custLinFactNeighborX="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7CBAE-0D71-47C2-A4B0-5B8F380367CA}" type="pres">
      <dgm:prSet presAssocID="{154FF7FF-A920-49C8-8B77-14D36F9C1E9F}" presName="parSpace" presStyleCnt="0"/>
      <dgm:spPr/>
    </dgm:pt>
    <dgm:pt modelId="{2623EDC6-35A9-4806-A548-ED53D806A2AB}" type="pres">
      <dgm:prSet presAssocID="{D44A0076-5E99-4C7D-A879-8FD0B69F3DEC}" presName="parTxOnly" presStyleLbl="node1" presStyleIdx="1" presStyleCnt="4" custLinFactNeighborX="-30343" custLinFactNeighborY="-15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9E602-4B44-4E82-B010-AC68CF3D63E6}" type="pres">
      <dgm:prSet presAssocID="{2B62471B-2CD6-46E6-A28E-EC51DC7F4058}" presName="parSpace" presStyleCnt="0"/>
      <dgm:spPr/>
    </dgm:pt>
    <dgm:pt modelId="{2ED75EED-6845-40C5-B7C6-BFE92FC2406C}" type="pres">
      <dgm:prSet presAssocID="{A662BDF7-7A7B-4DAA-9769-B289EE3CCF6C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8E095-C795-4CA7-8BC9-029731CB9281}" type="pres">
      <dgm:prSet presAssocID="{3AFC8ECD-3C3E-4AD4-8412-7FA8D6E8C0FC}" presName="parSpace" presStyleCnt="0"/>
      <dgm:spPr/>
    </dgm:pt>
    <dgm:pt modelId="{A91B569A-2280-485E-A71C-8766290C867F}" type="pres">
      <dgm:prSet presAssocID="{800F9E85-DA2E-4365-A504-99F760AB6A9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16B878-BBC0-4FCB-B18B-D50ECF8D3FA6}" type="presOf" srcId="{A662BDF7-7A7B-4DAA-9769-B289EE3CCF6C}" destId="{2ED75EED-6845-40C5-B7C6-BFE92FC2406C}" srcOrd="0" destOrd="0" presId="urn:microsoft.com/office/officeart/2005/8/layout/hChevron3"/>
    <dgm:cxn modelId="{6C959F16-76B5-4E91-9F59-18B32513F399}" srcId="{9B0BB075-0198-47CE-9B9E-FC28921CD2ED}" destId="{D44A0076-5E99-4C7D-A879-8FD0B69F3DEC}" srcOrd="1" destOrd="0" parTransId="{EED313FA-A2C5-44FB-84D3-55948D5D984D}" sibTransId="{2B62471B-2CD6-46E6-A28E-EC51DC7F4058}"/>
    <dgm:cxn modelId="{C8B5CEAC-99E5-4165-92E8-889E6428A445}" srcId="{9B0BB075-0198-47CE-9B9E-FC28921CD2ED}" destId="{A662BDF7-7A7B-4DAA-9769-B289EE3CCF6C}" srcOrd="2" destOrd="0" parTransId="{EF5E88FE-DF81-4C29-9A5B-88525C09BE6B}" sibTransId="{3AFC8ECD-3C3E-4AD4-8412-7FA8D6E8C0FC}"/>
    <dgm:cxn modelId="{EBE244F0-A3FD-4EA2-BFF3-6C8CCE9AA488}" srcId="{9B0BB075-0198-47CE-9B9E-FC28921CD2ED}" destId="{800F9E85-DA2E-4365-A504-99F760AB6A9A}" srcOrd="3" destOrd="0" parTransId="{CB639CF5-1304-4A15-8194-1BEE702AF751}" sibTransId="{4C40921E-58D1-434D-A6AF-861F80824CF0}"/>
    <dgm:cxn modelId="{43C0FB02-EC1C-4F91-9527-CC25330E1447}" type="presOf" srcId="{D44A0076-5E99-4C7D-A879-8FD0B69F3DEC}" destId="{2623EDC6-35A9-4806-A548-ED53D806A2AB}" srcOrd="0" destOrd="0" presId="urn:microsoft.com/office/officeart/2005/8/layout/hChevron3"/>
    <dgm:cxn modelId="{5BF97A05-886C-4660-AE88-234F7FCE5066}" type="presOf" srcId="{39E8C50A-BA32-44B4-A335-DAD5E5A80229}" destId="{B50AC229-D08D-4395-A615-5C4C4E74D2FF}" srcOrd="0" destOrd="0" presId="urn:microsoft.com/office/officeart/2005/8/layout/hChevron3"/>
    <dgm:cxn modelId="{C0A8DE88-D0AF-4490-B4A0-B77633BB0216}" type="presOf" srcId="{800F9E85-DA2E-4365-A504-99F760AB6A9A}" destId="{A91B569A-2280-485E-A71C-8766290C867F}" srcOrd="0" destOrd="0" presId="urn:microsoft.com/office/officeart/2005/8/layout/hChevron3"/>
    <dgm:cxn modelId="{79C03C22-EEF3-42CE-B206-7117B1E54686}" srcId="{9B0BB075-0198-47CE-9B9E-FC28921CD2ED}" destId="{39E8C50A-BA32-44B4-A335-DAD5E5A80229}" srcOrd="0" destOrd="0" parTransId="{713B4BDB-641C-4786-8B2E-7D1AD14A89C2}" sibTransId="{154FF7FF-A920-49C8-8B77-14D36F9C1E9F}"/>
    <dgm:cxn modelId="{17CC994C-9496-41F3-8215-AAC10A0D3CA6}" type="presOf" srcId="{9B0BB075-0198-47CE-9B9E-FC28921CD2ED}" destId="{566E5F57-2584-417D-BE9E-79594A52152B}" srcOrd="0" destOrd="0" presId="urn:microsoft.com/office/officeart/2005/8/layout/hChevron3"/>
    <dgm:cxn modelId="{B36A9EE0-54CF-49D8-AD03-8ED04025E3E5}" type="presParOf" srcId="{566E5F57-2584-417D-BE9E-79594A52152B}" destId="{B50AC229-D08D-4395-A615-5C4C4E74D2FF}" srcOrd="0" destOrd="0" presId="urn:microsoft.com/office/officeart/2005/8/layout/hChevron3"/>
    <dgm:cxn modelId="{BB7D82D9-9752-48D4-BDDE-B124588E4157}" type="presParOf" srcId="{566E5F57-2584-417D-BE9E-79594A52152B}" destId="{0297CBAE-0D71-47C2-A4B0-5B8F380367CA}" srcOrd="1" destOrd="0" presId="urn:microsoft.com/office/officeart/2005/8/layout/hChevron3"/>
    <dgm:cxn modelId="{96E5377F-CB55-446C-8394-270E17EDDC05}" type="presParOf" srcId="{566E5F57-2584-417D-BE9E-79594A52152B}" destId="{2623EDC6-35A9-4806-A548-ED53D806A2AB}" srcOrd="2" destOrd="0" presId="urn:microsoft.com/office/officeart/2005/8/layout/hChevron3"/>
    <dgm:cxn modelId="{EF75619F-35A1-424A-83B3-F4A4F393E9FC}" type="presParOf" srcId="{566E5F57-2584-417D-BE9E-79594A52152B}" destId="{1159E602-4B44-4E82-B010-AC68CF3D63E6}" srcOrd="3" destOrd="0" presId="urn:microsoft.com/office/officeart/2005/8/layout/hChevron3"/>
    <dgm:cxn modelId="{69E3DC9B-0D1B-42AA-8E43-87D31589A345}" type="presParOf" srcId="{566E5F57-2584-417D-BE9E-79594A52152B}" destId="{2ED75EED-6845-40C5-B7C6-BFE92FC2406C}" srcOrd="4" destOrd="0" presId="urn:microsoft.com/office/officeart/2005/8/layout/hChevron3"/>
    <dgm:cxn modelId="{78676CA5-0A48-4918-9502-08C09186DAE5}" type="presParOf" srcId="{566E5F57-2584-417D-BE9E-79594A52152B}" destId="{5F08E095-C795-4CA7-8BC9-029731CB9281}" srcOrd="5" destOrd="0" presId="urn:microsoft.com/office/officeart/2005/8/layout/hChevron3"/>
    <dgm:cxn modelId="{D7B18064-3BEB-4B31-96F3-E77C8DF80FC6}" type="presParOf" srcId="{566E5F57-2584-417D-BE9E-79594A52152B}" destId="{A91B569A-2280-485E-A71C-8766290C867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0BB075-0198-47CE-9B9E-FC28921CD2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9E8C50A-BA32-44B4-A335-DAD5E5A802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Актуальность</a:t>
          </a:r>
        </a:p>
      </dgm:t>
    </dgm:pt>
    <dgm:pt modelId="{713B4BDB-641C-4786-8B2E-7D1AD14A89C2}" type="parTrans" cxnId="{79C03C22-EEF3-42CE-B206-7117B1E54686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54FF7FF-A920-49C8-8B77-14D36F9C1E9F}" type="sibTrans" cxnId="{79C03C22-EEF3-42CE-B206-7117B1E54686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44A0076-5E99-4C7D-A879-8FD0B69F3DE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Материалы и методы</a:t>
          </a:r>
        </a:p>
      </dgm:t>
    </dgm:pt>
    <dgm:pt modelId="{EED313FA-A2C5-44FB-84D3-55948D5D984D}" type="parTrans" cxnId="{6C959F16-76B5-4E91-9F59-18B32513F39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B62471B-2CD6-46E6-A28E-EC51DC7F4058}" type="sibTrans" cxnId="{6C959F16-76B5-4E91-9F59-18B32513F39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662BDF7-7A7B-4DAA-9769-B289EE3CCF6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Результаты</a:t>
          </a:r>
        </a:p>
      </dgm:t>
    </dgm:pt>
    <dgm:pt modelId="{EF5E88FE-DF81-4C29-9A5B-88525C09BE6B}" type="parTrans" cxnId="{C8B5CEAC-99E5-4165-92E8-889E6428A44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3AFC8ECD-3C3E-4AD4-8412-7FA8D6E8C0FC}" type="sibTrans" cxnId="{C8B5CEAC-99E5-4165-92E8-889E6428A44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00F9E85-DA2E-4365-A504-99F760AB6A9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Заключение</a:t>
          </a:r>
        </a:p>
      </dgm:t>
    </dgm:pt>
    <dgm:pt modelId="{CB639CF5-1304-4A15-8194-1BEE702AF751}" type="parTrans" cxnId="{EBE244F0-A3FD-4EA2-BFF3-6C8CCE9AA48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C40921E-58D1-434D-A6AF-861F80824CF0}" type="sibTrans" cxnId="{EBE244F0-A3FD-4EA2-BFF3-6C8CCE9AA48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566E5F57-2584-417D-BE9E-79594A52152B}" type="pres">
      <dgm:prSet presAssocID="{9B0BB075-0198-47CE-9B9E-FC28921CD2ED}" presName="Name0" presStyleCnt="0">
        <dgm:presLayoutVars>
          <dgm:dir/>
          <dgm:resizeHandles val="exact"/>
        </dgm:presLayoutVars>
      </dgm:prSet>
      <dgm:spPr/>
    </dgm:pt>
    <dgm:pt modelId="{B50AC229-D08D-4395-A615-5C4C4E74D2FF}" type="pres">
      <dgm:prSet presAssocID="{39E8C50A-BA32-44B4-A335-DAD5E5A80229}" presName="parTxOnly" presStyleLbl="node1" presStyleIdx="0" presStyleCnt="4" custLinFactNeighborX="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7CBAE-0D71-47C2-A4B0-5B8F380367CA}" type="pres">
      <dgm:prSet presAssocID="{154FF7FF-A920-49C8-8B77-14D36F9C1E9F}" presName="parSpace" presStyleCnt="0"/>
      <dgm:spPr/>
    </dgm:pt>
    <dgm:pt modelId="{2623EDC6-35A9-4806-A548-ED53D806A2AB}" type="pres">
      <dgm:prSet presAssocID="{D44A0076-5E99-4C7D-A879-8FD0B69F3DEC}" presName="parTxOnly" presStyleLbl="node1" presStyleIdx="1" presStyleCnt="4" custLinFactNeighborX="-30343" custLinFactNeighborY="-15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9E602-4B44-4E82-B010-AC68CF3D63E6}" type="pres">
      <dgm:prSet presAssocID="{2B62471B-2CD6-46E6-A28E-EC51DC7F4058}" presName="parSpace" presStyleCnt="0"/>
      <dgm:spPr/>
    </dgm:pt>
    <dgm:pt modelId="{2ED75EED-6845-40C5-B7C6-BFE92FC2406C}" type="pres">
      <dgm:prSet presAssocID="{A662BDF7-7A7B-4DAA-9769-B289EE3CCF6C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8E095-C795-4CA7-8BC9-029731CB9281}" type="pres">
      <dgm:prSet presAssocID="{3AFC8ECD-3C3E-4AD4-8412-7FA8D6E8C0FC}" presName="parSpace" presStyleCnt="0"/>
      <dgm:spPr/>
    </dgm:pt>
    <dgm:pt modelId="{A91B569A-2280-485E-A71C-8766290C867F}" type="pres">
      <dgm:prSet presAssocID="{800F9E85-DA2E-4365-A504-99F760AB6A9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59F16-76B5-4E91-9F59-18B32513F399}" srcId="{9B0BB075-0198-47CE-9B9E-FC28921CD2ED}" destId="{D44A0076-5E99-4C7D-A879-8FD0B69F3DEC}" srcOrd="1" destOrd="0" parTransId="{EED313FA-A2C5-44FB-84D3-55948D5D984D}" sibTransId="{2B62471B-2CD6-46E6-A28E-EC51DC7F4058}"/>
    <dgm:cxn modelId="{C8B5CEAC-99E5-4165-92E8-889E6428A445}" srcId="{9B0BB075-0198-47CE-9B9E-FC28921CD2ED}" destId="{A662BDF7-7A7B-4DAA-9769-B289EE3CCF6C}" srcOrd="2" destOrd="0" parTransId="{EF5E88FE-DF81-4C29-9A5B-88525C09BE6B}" sibTransId="{3AFC8ECD-3C3E-4AD4-8412-7FA8D6E8C0FC}"/>
    <dgm:cxn modelId="{EBE244F0-A3FD-4EA2-BFF3-6C8CCE9AA488}" srcId="{9B0BB075-0198-47CE-9B9E-FC28921CD2ED}" destId="{800F9E85-DA2E-4365-A504-99F760AB6A9A}" srcOrd="3" destOrd="0" parTransId="{CB639CF5-1304-4A15-8194-1BEE702AF751}" sibTransId="{4C40921E-58D1-434D-A6AF-861F80824CF0}"/>
    <dgm:cxn modelId="{5843F958-7962-48D0-A22A-945AEAEA7792}" type="presOf" srcId="{39E8C50A-BA32-44B4-A335-DAD5E5A80229}" destId="{B50AC229-D08D-4395-A615-5C4C4E74D2FF}" srcOrd="0" destOrd="0" presId="urn:microsoft.com/office/officeart/2005/8/layout/hChevron3"/>
    <dgm:cxn modelId="{10CB5A59-0B5E-4554-B3C0-111AB7DBDAE5}" type="presOf" srcId="{9B0BB075-0198-47CE-9B9E-FC28921CD2ED}" destId="{566E5F57-2584-417D-BE9E-79594A52152B}" srcOrd="0" destOrd="0" presId="urn:microsoft.com/office/officeart/2005/8/layout/hChevron3"/>
    <dgm:cxn modelId="{6433E953-B059-4D2B-B593-09A02A4694A7}" type="presOf" srcId="{800F9E85-DA2E-4365-A504-99F760AB6A9A}" destId="{A91B569A-2280-485E-A71C-8766290C867F}" srcOrd="0" destOrd="0" presId="urn:microsoft.com/office/officeart/2005/8/layout/hChevron3"/>
    <dgm:cxn modelId="{BADAEA17-2293-42AE-840F-3581DFC73365}" type="presOf" srcId="{D44A0076-5E99-4C7D-A879-8FD0B69F3DEC}" destId="{2623EDC6-35A9-4806-A548-ED53D806A2AB}" srcOrd="0" destOrd="0" presId="urn:microsoft.com/office/officeart/2005/8/layout/hChevron3"/>
    <dgm:cxn modelId="{79C03C22-EEF3-42CE-B206-7117B1E54686}" srcId="{9B0BB075-0198-47CE-9B9E-FC28921CD2ED}" destId="{39E8C50A-BA32-44B4-A335-DAD5E5A80229}" srcOrd="0" destOrd="0" parTransId="{713B4BDB-641C-4786-8B2E-7D1AD14A89C2}" sibTransId="{154FF7FF-A920-49C8-8B77-14D36F9C1E9F}"/>
    <dgm:cxn modelId="{8A88AD9C-6D69-4BC5-9970-B8D1D50D4030}" type="presOf" srcId="{A662BDF7-7A7B-4DAA-9769-B289EE3CCF6C}" destId="{2ED75EED-6845-40C5-B7C6-BFE92FC2406C}" srcOrd="0" destOrd="0" presId="urn:microsoft.com/office/officeart/2005/8/layout/hChevron3"/>
    <dgm:cxn modelId="{B3C8A217-DE0B-475C-984D-BE71564E0C6F}" type="presParOf" srcId="{566E5F57-2584-417D-BE9E-79594A52152B}" destId="{B50AC229-D08D-4395-A615-5C4C4E74D2FF}" srcOrd="0" destOrd="0" presId="urn:microsoft.com/office/officeart/2005/8/layout/hChevron3"/>
    <dgm:cxn modelId="{F3E6437C-C6A8-4915-9BB0-BA236C92571B}" type="presParOf" srcId="{566E5F57-2584-417D-BE9E-79594A52152B}" destId="{0297CBAE-0D71-47C2-A4B0-5B8F380367CA}" srcOrd="1" destOrd="0" presId="urn:microsoft.com/office/officeart/2005/8/layout/hChevron3"/>
    <dgm:cxn modelId="{0C715A0B-81D5-42CA-B454-297A1A4679BB}" type="presParOf" srcId="{566E5F57-2584-417D-BE9E-79594A52152B}" destId="{2623EDC6-35A9-4806-A548-ED53D806A2AB}" srcOrd="2" destOrd="0" presId="urn:microsoft.com/office/officeart/2005/8/layout/hChevron3"/>
    <dgm:cxn modelId="{04A27FB9-7F2D-485A-BE12-4C05F2BA89B4}" type="presParOf" srcId="{566E5F57-2584-417D-BE9E-79594A52152B}" destId="{1159E602-4B44-4E82-B010-AC68CF3D63E6}" srcOrd="3" destOrd="0" presId="urn:microsoft.com/office/officeart/2005/8/layout/hChevron3"/>
    <dgm:cxn modelId="{726D634D-CF2C-4616-81DE-A2EB38D48D57}" type="presParOf" srcId="{566E5F57-2584-417D-BE9E-79594A52152B}" destId="{2ED75EED-6845-40C5-B7C6-BFE92FC2406C}" srcOrd="4" destOrd="0" presId="urn:microsoft.com/office/officeart/2005/8/layout/hChevron3"/>
    <dgm:cxn modelId="{27164C8E-5574-43E6-8C50-88E13CDE9957}" type="presParOf" srcId="{566E5F57-2584-417D-BE9E-79594A52152B}" destId="{5F08E095-C795-4CA7-8BC9-029731CB9281}" srcOrd="5" destOrd="0" presId="urn:microsoft.com/office/officeart/2005/8/layout/hChevron3"/>
    <dgm:cxn modelId="{83578C38-41F9-4B8A-AC72-B7D1A119FE0E}" type="presParOf" srcId="{566E5F57-2584-417D-BE9E-79594A52152B}" destId="{A91B569A-2280-485E-A71C-8766290C867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AC229-D08D-4395-A615-5C4C4E74D2FF}">
      <dsp:nvSpPr>
        <dsp:cNvPr id="0" name=""/>
        <dsp:cNvSpPr/>
      </dsp:nvSpPr>
      <dsp:spPr>
        <a:xfrm>
          <a:off x="8041" y="0"/>
          <a:ext cx="3560073" cy="288099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Актуальность</a:t>
          </a:r>
        </a:p>
      </dsp:txBody>
      <dsp:txXfrm>
        <a:off x="8041" y="0"/>
        <a:ext cx="3488048" cy="288099"/>
      </dsp:txXfrm>
    </dsp:sp>
    <dsp:sp modelId="{2623EDC6-35A9-4806-A548-ED53D806A2AB}">
      <dsp:nvSpPr>
        <dsp:cNvPr id="0" name=""/>
        <dsp:cNvSpPr/>
      </dsp:nvSpPr>
      <dsp:spPr>
        <a:xfrm>
          <a:off x="2618108" y="0"/>
          <a:ext cx="3560073" cy="2880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Материалы и методы</a:t>
          </a:r>
        </a:p>
      </dsp:txBody>
      <dsp:txXfrm>
        <a:off x="2762158" y="0"/>
        <a:ext cx="3271974" cy="288099"/>
      </dsp:txXfrm>
    </dsp:sp>
    <dsp:sp modelId="{2ED75EED-6845-40C5-B7C6-BFE92FC2406C}">
      <dsp:nvSpPr>
        <dsp:cNvPr id="0" name=""/>
        <dsp:cNvSpPr/>
      </dsp:nvSpPr>
      <dsp:spPr>
        <a:xfrm>
          <a:off x="5699665" y="0"/>
          <a:ext cx="3560073" cy="2880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Результаты</a:t>
          </a:r>
        </a:p>
      </dsp:txBody>
      <dsp:txXfrm>
        <a:off x="5843715" y="0"/>
        <a:ext cx="3271974" cy="288099"/>
      </dsp:txXfrm>
    </dsp:sp>
    <dsp:sp modelId="{A91B569A-2280-485E-A71C-8766290C867F}">
      <dsp:nvSpPr>
        <dsp:cNvPr id="0" name=""/>
        <dsp:cNvSpPr/>
      </dsp:nvSpPr>
      <dsp:spPr>
        <a:xfrm>
          <a:off x="8547723" y="0"/>
          <a:ext cx="3560073" cy="2880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Заключение</a:t>
          </a:r>
        </a:p>
      </dsp:txBody>
      <dsp:txXfrm>
        <a:off x="8691773" y="0"/>
        <a:ext cx="3271974" cy="288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AC229-D08D-4395-A615-5C4C4E74D2FF}">
      <dsp:nvSpPr>
        <dsp:cNvPr id="0" name=""/>
        <dsp:cNvSpPr/>
      </dsp:nvSpPr>
      <dsp:spPr>
        <a:xfrm>
          <a:off x="8041" y="0"/>
          <a:ext cx="3560073" cy="288099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Актуальность</a:t>
          </a:r>
        </a:p>
      </dsp:txBody>
      <dsp:txXfrm>
        <a:off x="8041" y="0"/>
        <a:ext cx="3488048" cy="288099"/>
      </dsp:txXfrm>
    </dsp:sp>
    <dsp:sp modelId="{2623EDC6-35A9-4806-A548-ED53D806A2AB}">
      <dsp:nvSpPr>
        <dsp:cNvPr id="0" name=""/>
        <dsp:cNvSpPr/>
      </dsp:nvSpPr>
      <dsp:spPr>
        <a:xfrm>
          <a:off x="2635560" y="0"/>
          <a:ext cx="3560073" cy="288099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Материалы и методы</a:t>
          </a:r>
        </a:p>
      </dsp:txBody>
      <dsp:txXfrm>
        <a:off x="2779610" y="0"/>
        <a:ext cx="3271974" cy="288099"/>
      </dsp:txXfrm>
    </dsp:sp>
    <dsp:sp modelId="{2ED75EED-6845-40C5-B7C6-BFE92FC2406C}">
      <dsp:nvSpPr>
        <dsp:cNvPr id="0" name=""/>
        <dsp:cNvSpPr/>
      </dsp:nvSpPr>
      <dsp:spPr>
        <a:xfrm>
          <a:off x="5699665" y="0"/>
          <a:ext cx="3560073" cy="2880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Результаты</a:t>
          </a:r>
        </a:p>
      </dsp:txBody>
      <dsp:txXfrm>
        <a:off x="5843715" y="0"/>
        <a:ext cx="3271974" cy="288099"/>
      </dsp:txXfrm>
    </dsp:sp>
    <dsp:sp modelId="{A91B569A-2280-485E-A71C-8766290C867F}">
      <dsp:nvSpPr>
        <dsp:cNvPr id="0" name=""/>
        <dsp:cNvSpPr/>
      </dsp:nvSpPr>
      <dsp:spPr>
        <a:xfrm>
          <a:off x="8547723" y="0"/>
          <a:ext cx="3560073" cy="2880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Заключение</a:t>
          </a:r>
        </a:p>
      </dsp:txBody>
      <dsp:txXfrm>
        <a:off x="8691773" y="0"/>
        <a:ext cx="3271974" cy="288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AC229-D08D-4395-A615-5C4C4E74D2FF}">
      <dsp:nvSpPr>
        <dsp:cNvPr id="0" name=""/>
        <dsp:cNvSpPr/>
      </dsp:nvSpPr>
      <dsp:spPr>
        <a:xfrm>
          <a:off x="8041" y="0"/>
          <a:ext cx="3560073" cy="288099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Актуальность</a:t>
          </a:r>
        </a:p>
      </dsp:txBody>
      <dsp:txXfrm>
        <a:off x="8041" y="0"/>
        <a:ext cx="3488048" cy="288099"/>
      </dsp:txXfrm>
    </dsp:sp>
    <dsp:sp modelId="{2623EDC6-35A9-4806-A548-ED53D806A2AB}">
      <dsp:nvSpPr>
        <dsp:cNvPr id="0" name=""/>
        <dsp:cNvSpPr/>
      </dsp:nvSpPr>
      <dsp:spPr>
        <a:xfrm>
          <a:off x="2635560" y="0"/>
          <a:ext cx="3560073" cy="2880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Материалы и методы</a:t>
          </a:r>
        </a:p>
      </dsp:txBody>
      <dsp:txXfrm>
        <a:off x="2779610" y="0"/>
        <a:ext cx="3271974" cy="288099"/>
      </dsp:txXfrm>
    </dsp:sp>
    <dsp:sp modelId="{2ED75EED-6845-40C5-B7C6-BFE92FC2406C}">
      <dsp:nvSpPr>
        <dsp:cNvPr id="0" name=""/>
        <dsp:cNvSpPr/>
      </dsp:nvSpPr>
      <dsp:spPr>
        <a:xfrm>
          <a:off x="5699665" y="0"/>
          <a:ext cx="3560073" cy="288099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Результаты</a:t>
          </a:r>
        </a:p>
      </dsp:txBody>
      <dsp:txXfrm>
        <a:off x="5843715" y="0"/>
        <a:ext cx="3271974" cy="288099"/>
      </dsp:txXfrm>
    </dsp:sp>
    <dsp:sp modelId="{A91B569A-2280-485E-A71C-8766290C867F}">
      <dsp:nvSpPr>
        <dsp:cNvPr id="0" name=""/>
        <dsp:cNvSpPr/>
      </dsp:nvSpPr>
      <dsp:spPr>
        <a:xfrm>
          <a:off x="8547723" y="0"/>
          <a:ext cx="3560073" cy="2880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Заключение</a:t>
          </a:r>
        </a:p>
      </dsp:txBody>
      <dsp:txXfrm>
        <a:off x="8691773" y="0"/>
        <a:ext cx="3271974" cy="288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AC229-D08D-4395-A615-5C4C4E74D2FF}">
      <dsp:nvSpPr>
        <dsp:cNvPr id="0" name=""/>
        <dsp:cNvSpPr/>
      </dsp:nvSpPr>
      <dsp:spPr>
        <a:xfrm>
          <a:off x="8041" y="0"/>
          <a:ext cx="3560073" cy="288099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Актуальность</a:t>
          </a:r>
        </a:p>
      </dsp:txBody>
      <dsp:txXfrm>
        <a:off x="8041" y="0"/>
        <a:ext cx="3488048" cy="288099"/>
      </dsp:txXfrm>
    </dsp:sp>
    <dsp:sp modelId="{2623EDC6-35A9-4806-A548-ED53D806A2AB}">
      <dsp:nvSpPr>
        <dsp:cNvPr id="0" name=""/>
        <dsp:cNvSpPr/>
      </dsp:nvSpPr>
      <dsp:spPr>
        <a:xfrm>
          <a:off x="2635560" y="0"/>
          <a:ext cx="3560073" cy="2880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Материалы и методы</a:t>
          </a:r>
        </a:p>
      </dsp:txBody>
      <dsp:txXfrm>
        <a:off x="2779610" y="0"/>
        <a:ext cx="3271974" cy="288099"/>
      </dsp:txXfrm>
    </dsp:sp>
    <dsp:sp modelId="{2ED75EED-6845-40C5-B7C6-BFE92FC2406C}">
      <dsp:nvSpPr>
        <dsp:cNvPr id="0" name=""/>
        <dsp:cNvSpPr/>
      </dsp:nvSpPr>
      <dsp:spPr>
        <a:xfrm>
          <a:off x="5699665" y="0"/>
          <a:ext cx="3560073" cy="2880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Результаты</a:t>
          </a:r>
        </a:p>
      </dsp:txBody>
      <dsp:txXfrm>
        <a:off x="5843715" y="0"/>
        <a:ext cx="3271974" cy="288099"/>
      </dsp:txXfrm>
    </dsp:sp>
    <dsp:sp modelId="{A91B569A-2280-485E-A71C-8766290C867F}">
      <dsp:nvSpPr>
        <dsp:cNvPr id="0" name=""/>
        <dsp:cNvSpPr/>
      </dsp:nvSpPr>
      <dsp:spPr>
        <a:xfrm>
          <a:off x="8547723" y="0"/>
          <a:ext cx="3560073" cy="288099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Заключение</a:t>
          </a:r>
        </a:p>
      </dsp:txBody>
      <dsp:txXfrm>
        <a:off x="8691773" y="0"/>
        <a:ext cx="3271974" cy="288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BC12-7004-49C5-AFD0-966AFDEE9336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030CB-7387-4FC3-BAD3-47D1A3DE1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4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360" algn="l" defTabSz="10887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720" algn="l" defTabSz="10887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3080" algn="l" defTabSz="10887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7439" algn="l" defTabSz="10887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799" algn="l" defTabSz="10887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6158" algn="l" defTabSz="10887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10518" algn="l" defTabSz="10887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4877" algn="l" defTabSz="108872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3B7B0-7852-4D8C-AE90-9C1D6CEF04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0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0"/>
            <a:ext cx="10365899" cy="147036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BF6-E4C9-409B-BB59-654CAF02EFDA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3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368B-5C0A-44A0-8831-98586D08B5AF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7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8671" y="274702"/>
            <a:ext cx="3656436" cy="58544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3011" y="274702"/>
            <a:ext cx="10772405" cy="58544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BCCC-FD74-48CE-AA6B-99B87BB955D4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7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4521-18E2-43A3-8A96-830F3C11AE28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2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0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6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0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4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7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1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5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8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9308-C420-4ECF-B3C9-D67123D46110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3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3014" y="1600570"/>
            <a:ext cx="7213362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6" y="1600570"/>
            <a:ext cx="721547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288C-E460-4723-8F7F-C444653474FF}" type="datetime1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8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0"/>
            <a:ext cx="5388320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60" indent="0">
              <a:buNone/>
              <a:defRPr sz="2400" b="1"/>
            </a:lvl2pPr>
            <a:lvl3pPr marL="1088720" indent="0">
              <a:buNone/>
              <a:defRPr sz="2100" b="1"/>
            </a:lvl3pPr>
            <a:lvl4pPr marL="1633080" indent="0">
              <a:buNone/>
              <a:defRPr sz="1900" b="1"/>
            </a:lvl4pPr>
            <a:lvl5pPr marL="2177439" indent="0">
              <a:buNone/>
              <a:defRPr sz="1900" b="1"/>
            </a:lvl5pPr>
            <a:lvl6pPr marL="2721799" indent="0">
              <a:buNone/>
              <a:defRPr sz="1900" b="1"/>
            </a:lvl6pPr>
            <a:lvl7pPr marL="3266158" indent="0">
              <a:buNone/>
              <a:defRPr sz="1900" b="1"/>
            </a:lvl7pPr>
            <a:lvl8pPr marL="3810518" indent="0">
              <a:buNone/>
              <a:defRPr sz="1900" b="1"/>
            </a:lvl8pPr>
            <a:lvl9pPr marL="435487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0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70"/>
            <a:ext cx="5390437" cy="63990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60" indent="0">
              <a:buNone/>
              <a:defRPr sz="2400" b="1"/>
            </a:lvl2pPr>
            <a:lvl3pPr marL="1088720" indent="0">
              <a:buNone/>
              <a:defRPr sz="2100" b="1"/>
            </a:lvl3pPr>
            <a:lvl4pPr marL="1633080" indent="0">
              <a:buNone/>
              <a:defRPr sz="1900" b="1"/>
            </a:lvl4pPr>
            <a:lvl5pPr marL="2177439" indent="0">
              <a:buNone/>
              <a:defRPr sz="1900" b="1"/>
            </a:lvl5pPr>
            <a:lvl6pPr marL="2721799" indent="0">
              <a:buNone/>
              <a:defRPr sz="1900" b="1"/>
            </a:lvl6pPr>
            <a:lvl7pPr marL="3266158" indent="0">
              <a:buNone/>
              <a:defRPr sz="1900" b="1"/>
            </a:lvl7pPr>
            <a:lvl8pPr marL="3810518" indent="0">
              <a:buNone/>
              <a:defRPr sz="1900" b="1"/>
            </a:lvl8pPr>
            <a:lvl9pPr marL="435487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80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D321-85FC-4ABC-AE45-7E75D1CF3E97}" type="datetime1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9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93D2-1A37-4298-9F70-571AF7B95203}" type="datetime1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9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65CB-C552-4FAD-A9E4-CC7A67041411}" type="datetime1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5"/>
            <a:ext cx="4012129" cy="116231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9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4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60" indent="0">
              <a:buNone/>
              <a:defRPr sz="1500"/>
            </a:lvl2pPr>
            <a:lvl3pPr marL="1088720" indent="0">
              <a:buNone/>
              <a:defRPr sz="1200"/>
            </a:lvl3pPr>
            <a:lvl4pPr marL="1633080" indent="0">
              <a:buNone/>
              <a:defRPr sz="1100"/>
            </a:lvl4pPr>
            <a:lvl5pPr marL="2177439" indent="0">
              <a:buNone/>
              <a:defRPr sz="1100"/>
            </a:lvl5pPr>
            <a:lvl6pPr marL="2721799" indent="0">
              <a:buNone/>
              <a:defRPr sz="1100"/>
            </a:lvl6pPr>
            <a:lvl7pPr marL="3266158" indent="0">
              <a:buNone/>
              <a:defRPr sz="1100"/>
            </a:lvl7pPr>
            <a:lvl8pPr marL="3810518" indent="0">
              <a:buNone/>
              <a:defRPr sz="1100"/>
            </a:lvl8pPr>
            <a:lvl9pPr marL="435487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2AE-BED0-49FE-A037-68DC13A2325C}" type="datetime1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6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3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8"/>
            <a:ext cx="7317105" cy="4115753"/>
          </a:xfrm>
        </p:spPr>
        <p:txBody>
          <a:bodyPr/>
          <a:lstStyle>
            <a:lvl1pPr marL="0" indent="0">
              <a:buNone/>
              <a:defRPr sz="3900"/>
            </a:lvl1pPr>
            <a:lvl2pPr marL="544360" indent="0">
              <a:buNone/>
              <a:defRPr sz="3300"/>
            </a:lvl2pPr>
            <a:lvl3pPr marL="1088720" indent="0">
              <a:buNone/>
              <a:defRPr sz="2900"/>
            </a:lvl3pPr>
            <a:lvl4pPr marL="1633080" indent="0">
              <a:buNone/>
              <a:defRPr sz="2400"/>
            </a:lvl4pPr>
            <a:lvl5pPr marL="2177439" indent="0">
              <a:buNone/>
              <a:defRPr sz="2400"/>
            </a:lvl5pPr>
            <a:lvl6pPr marL="2721799" indent="0">
              <a:buNone/>
              <a:defRPr sz="2400"/>
            </a:lvl6pPr>
            <a:lvl7pPr marL="3266158" indent="0">
              <a:buNone/>
              <a:defRPr sz="2400"/>
            </a:lvl7pPr>
            <a:lvl8pPr marL="3810518" indent="0">
              <a:buNone/>
              <a:defRPr sz="2400"/>
            </a:lvl8pPr>
            <a:lvl9pPr marL="435487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60" indent="0">
              <a:buNone/>
              <a:defRPr sz="1500"/>
            </a:lvl2pPr>
            <a:lvl3pPr marL="1088720" indent="0">
              <a:buNone/>
              <a:defRPr sz="1200"/>
            </a:lvl3pPr>
            <a:lvl4pPr marL="1633080" indent="0">
              <a:buNone/>
              <a:defRPr sz="1100"/>
            </a:lvl4pPr>
            <a:lvl5pPr marL="2177439" indent="0">
              <a:buNone/>
              <a:defRPr sz="1100"/>
            </a:lvl5pPr>
            <a:lvl6pPr marL="2721799" indent="0">
              <a:buNone/>
              <a:defRPr sz="1100"/>
            </a:lvl6pPr>
            <a:lvl7pPr marL="3266158" indent="0">
              <a:buNone/>
              <a:defRPr sz="1100"/>
            </a:lvl7pPr>
            <a:lvl8pPr marL="3810518" indent="0">
              <a:buNone/>
              <a:defRPr sz="1100"/>
            </a:lvl8pPr>
            <a:lvl9pPr marL="435487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E948-9D86-4F97-8A0D-389A910D7711}" type="datetime1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vert="horz" lIns="108858" tIns="54428" rIns="108858" bIns="5442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08858" tIns="54428" rIns="108858" bIns="5442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58" tIns="54428" rIns="108858" bIns="5442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4071-3C38-4365-AE24-2EC769956D9D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58" tIns="54428" rIns="108858" bIns="5442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58" tIns="54428" rIns="108858" bIns="5442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6409-EE7B-4F7C-AF23-D543C9F9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3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8872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70" indent="-408270" algn="l" defTabSz="108872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85" indent="-340225" algn="l" defTabSz="108872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99" indent="-272180" algn="l" defTabSz="10887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260" indent="-272180" algn="l" defTabSz="108872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619" indent="-272180" algn="l" defTabSz="108872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979" indent="-272180" algn="l" defTabSz="10887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338" indent="-272180" algn="l" defTabSz="10887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699" indent="-272180" algn="l" defTabSz="10887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057" indent="-272180" algn="l" defTabSz="108872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60" algn="l" defTabSz="10887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20" algn="l" defTabSz="10887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80" algn="l" defTabSz="10887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39" algn="l" defTabSz="10887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99" algn="l" defTabSz="10887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58" algn="l" defTabSz="10887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518" algn="l" defTabSz="10887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77" algn="l" defTabSz="10887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3.png"/><Relationship Id="rId4" Type="http://schemas.openxmlformats.org/officeDocument/2006/relationships/chart" Target="../charts/chart1.xml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349674"/>
            <a:ext cx="12196762" cy="14102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2" rIns="91446" bIns="45722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545" y="2255221"/>
            <a:ext cx="11309672" cy="1470364"/>
          </a:xfrm>
        </p:spPr>
        <p:txBody>
          <a:bodyPr>
            <a:noAutofit/>
          </a:bodyPr>
          <a:lstStyle/>
          <a:p>
            <a:r>
              <a:rPr lang="ru-RU" sz="3700" b="1" dirty="0">
                <a:latin typeface="Arial" pitchFamily="34" charset="0"/>
                <a:cs typeface="Arial" pitchFamily="34" charset="0"/>
              </a:rPr>
              <a:t>Роль альтернативного сплайсинга в патогенезе задержки роста плода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113" y="3792718"/>
            <a:ext cx="10895634" cy="194133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Гавриленко Мария Михайловна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м.н.с. НИИ медицинской генетики Томского НИМЦ</a:t>
            </a:r>
          </a:p>
          <a:p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mmgavrilenko@gmail.com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Исследование выполнено за счет средств государственного задания по теме </a:t>
            </a:r>
          </a:p>
          <a:p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ФНИ № 122020200083-8.</a:t>
            </a:r>
          </a:p>
          <a:p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3793" y="6214748"/>
            <a:ext cx="3169177" cy="415523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– 202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68054" y="76071"/>
            <a:ext cx="8108435" cy="1831275"/>
            <a:chOff x="1475656" y="57040"/>
            <a:chExt cx="6079743" cy="137313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727" y="166331"/>
              <a:ext cx="1794672" cy="57727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57040"/>
              <a:ext cx="2032821" cy="815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7040"/>
              <a:ext cx="1373138" cy="1373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363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14" y="434357"/>
            <a:ext cx="5762139" cy="642523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Задержка роста плода (ЗРП)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осложнение беременности, определяемое как неспособность плода реализовать свой генетически обусловленный потенциал роста.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Распространенность</a:t>
            </a:r>
            <a:r>
              <a:rPr lang="en-US" sz="1400" b="1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30 миллионов новорожденных в год по данным ВОЗ.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Гистологический уровень: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аномальное развитие кровеносных сосудов в плаценте.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Децидуальные клетки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играют решающую роль во время беременности:</a:t>
            </a:r>
          </a:p>
          <a:p>
            <a:pPr lvl="1" algn="just"/>
            <a:r>
              <a:rPr lang="ru-RU" sz="1400" dirty="0">
                <a:latin typeface="Arial" pitchFamily="34" charset="0"/>
                <a:cs typeface="Arial" pitchFamily="34" charset="0"/>
              </a:rPr>
              <a:t>формируют материнскую часть плаценты, </a:t>
            </a:r>
          </a:p>
          <a:p>
            <a:pPr lvl="1" algn="just"/>
            <a:r>
              <a:rPr lang="ru-RU" sz="1400" dirty="0">
                <a:latin typeface="Arial" pitchFamily="34" charset="0"/>
                <a:cs typeface="Arial" pitchFamily="34" charset="0"/>
              </a:rPr>
              <a:t>способствуют иммунной толерантности.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97588" y="359895"/>
            <a:ext cx="0" cy="54503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52827" y="6508295"/>
            <a:ext cx="2845541" cy="365210"/>
          </a:xfrm>
        </p:spPr>
        <p:txBody>
          <a:bodyPr/>
          <a:lstStyle/>
          <a:p>
            <a:fld id="{19940A6B-36D6-48FC-9DF3-1D8636ECFF27}" type="slidenum">
              <a:rPr lang="ru-RU" smtClean="0"/>
              <a:t>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56" y="4182965"/>
            <a:ext cx="2977106" cy="169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9590" y="6043025"/>
            <a:ext cx="10755995" cy="554022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ru-RU" sz="1400" dirty="0" err="1">
                <a:latin typeface="Arial" pitchFamily="34" charset="0"/>
                <a:cs typeface="Arial" pitchFamily="34" charset="0"/>
              </a:rPr>
              <a:t>Полнотранскриптомный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анализ событий альтернативного сплайсинга в децидуальных клетках плаценты при физиологической беременности и задержке роста плода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593402029"/>
              </p:ext>
            </p:extLst>
          </p:nvPr>
        </p:nvGraphicFramePr>
        <p:xfrm>
          <a:off x="36490" y="45166"/>
          <a:ext cx="12111345" cy="28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193624" y="2781650"/>
            <a:ext cx="5962379" cy="338578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1400" b="1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исследование АС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плацента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микрочипы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5774" y="1288800"/>
            <a:ext cx="5994789" cy="338578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1400" b="1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исследование АС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плацента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транскриптом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2553" y="4337444"/>
            <a:ext cx="6012913" cy="338578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en-US" sz="1400" b="1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исследование АС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плацента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qRT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-PCR</a:t>
            </a:r>
          </a:p>
        </p:txBody>
      </p:sp>
      <p:cxnSp>
        <p:nvCxnSpPr>
          <p:cNvPr id="7" name="Прямая со стрелкой 6"/>
          <p:cNvCxnSpPr>
            <a:stCxn id="2050" idx="2"/>
            <a:endCxn id="10" idx="0"/>
          </p:cNvCxnSpPr>
          <p:nvPr/>
        </p:nvCxnSpPr>
        <p:spPr>
          <a:xfrm>
            <a:off x="3170109" y="5879867"/>
            <a:ext cx="2927479" cy="163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12" idx="2"/>
            <a:endCxn id="10" idx="0"/>
          </p:cNvCxnSpPr>
          <p:nvPr/>
        </p:nvCxnSpPr>
        <p:spPr>
          <a:xfrm flipH="1">
            <a:off x="6097588" y="5901580"/>
            <a:ext cx="3071093" cy="141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7EFA8A8-2A64-FB75-F9AB-D6238B19F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501" y="3190950"/>
            <a:ext cx="3764359" cy="1099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235397-1C90-13BA-04AE-1FB1FC3183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635" y="1623874"/>
            <a:ext cx="3759227" cy="1091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0707AC-F74E-C325-A5BB-9B92C87990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501" y="4682552"/>
            <a:ext cx="3764360" cy="1219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FDD246-E0E6-113D-EE94-9A7383CDA081}"/>
              </a:ext>
            </a:extLst>
          </p:cNvPr>
          <p:cNvSpPr txBox="1"/>
          <p:nvPr/>
        </p:nvSpPr>
        <p:spPr>
          <a:xfrm>
            <a:off x="6182262" y="424571"/>
            <a:ext cx="57734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Альтернативный сплайсинг (АС)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ключевой этап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посттранскрипционной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регуляции экспрессии генов, в результате которого из одной пре-мРНК образуются несколько изоформ мРНК</a:t>
            </a:r>
          </a:p>
        </p:txBody>
      </p:sp>
    </p:spTree>
    <p:extLst>
      <p:ext uri="{BB962C8B-B14F-4D97-AF65-F5344CB8AC3E}">
        <p14:creationId xmlns:p14="http://schemas.microsoft.com/office/powerpoint/2010/main" val="381490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/>
          <p:nvPr/>
        </p:nvPicPr>
        <p:blipFill rotWithShape="1">
          <a:blip r:embed="rId2"/>
          <a:srcRect t="8690" b="63152"/>
          <a:stretch/>
        </p:blipFill>
        <p:spPr>
          <a:xfrm>
            <a:off x="7046060" y="5710990"/>
            <a:ext cx="3528392" cy="9589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9634" y="6485275"/>
            <a:ext cx="2845541" cy="365210"/>
          </a:xfrm>
        </p:spPr>
        <p:txBody>
          <a:bodyPr/>
          <a:lstStyle/>
          <a:p>
            <a:fld id="{19940A6B-36D6-48FC-9DF3-1D8636ECFF27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79725"/>
              </p:ext>
            </p:extLst>
          </p:nvPr>
        </p:nvGraphicFramePr>
        <p:xfrm>
          <a:off x="5521375" y="424306"/>
          <a:ext cx="6530426" cy="3553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2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69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6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92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Контроль (</a:t>
                      </a: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N=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52" marR="121952" marT="45731" marB="45731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ЗРП</a:t>
                      </a: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N=1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52" marR="121952" marT="45731" marB="45731" anchor="ctr"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52" marR="121952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Возраст матери</a:t>
                      </a: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лет</a:t>
                      </a: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33,5 (25,5;35,5)</a:t>
                      </a:r>
                    </a:p>
                  </a:txBody>
                  <a:tcPr marL="121952" marR="121952" marT="45731" marB="45731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29 (23,5;34,5)</a:t>
                      </a:r>
                    </a:p>
                  </a:txBody>
                  <a:tcPr marL="121952" marR="121952" marT="45731" marB="45731" anchor="ctr"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0,547</a:t>
                      </a:r>
                    </a:p>
                  </a:txBody>
                  <a:tcPr marL="121952" marR="121952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315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Срок </a:t>
                      </a:r>
                      <a:r>
                        <a:rPr lang="ru-RU" sz="1400" b="1" dirty="0" err="1">
                          <a:latin typeface="Arial" pitchFamily="34" charset="0"/>
                          <a:cs typeface="Arial" pitchFamily="34" charset="0"/>
                        </a:rPr>
                        <a:t>родоразрешения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, недель</a:t>
                      </a: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39,1</a:t>
                      </a: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(38,2;39,6)</a:t>
                      </a:r>
                    </a:p>
                  </a:txBody>
                  <a:tcPr marL="121952" marR="121952" marT="45731" marB="45731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37,6</a:t>
                      </a: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(37,1;39,1)</a:t>
                      </a:r>
                    </a:p>
                  </a:txBody>
                  <a:tcPr marL="121952" marR="121952" marT="45731" marB="45731" anchor="ctr"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52" marR="121952" marT="45731" marB="45731" anchor="ctr">
                    <a:solidFill>
                      <a:srgbClr val="F4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Пол ребенка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(мальчик : девочка)</a:t>
                      </a: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4 : 4</a:t>
                      </a:r>
                    </a:p>
                  </a:txBody>
                  <a:tcPr marL="121952" marR="121952" marT="45731" marB="45731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6 : 7</a:t>
                      </a:r>
                    </a:p>
                  </a:txBody>
                  <a:tcPr marL="121952" marR="121952" marT="45731" marB="45731" anchor="ctr"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0,916</a:t>
                      </a:r>
                    </a:p>
                  </a:txBody>
                  <a:tcPr marL="121952" marR="121952" marT="45731" marB="45731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7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Рост ребенка, см</a:t>
                      </a: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54 (52;55)</a:t>
                      </a:r>
                    </a:p>
                  </a:txBody>
                  <a:tcPr marL="121952" marR="121952" marT="45731" marB="45731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47 (47;49)</a:t>
                      </a:r>
                    </a:p>
                  </a:txBody>
                  <a:tcPr marL="121952" marR="121952" marT="45731" marB="45731" anchor="ctr"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&lt;0,001</a:t>
                      </a:r>
                    </a:p>
                  </a:txBody>
                  <a:tcPr marL="121952" marR="121952" marT="45731" marB="45731" anchor="ctr">
                    <a:solidFill>
                      <a:srgbClr val="F4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Вес ребенка, г</a:t>
                      </a: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3565</a:t>
                      </a: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(3502;3775)</a:t>
                      </a:r>
                    </a:p>
                  </a:txBody>
                  <a:tcPr marL="121952" marR="121952" marT="45731" marB="45731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2290</a:t>
                      </a:r>
                    </a:p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(2065;2500)</a:t>
                      </a:r>
                    </a:p>
                  </a:txBody>
                  <a:tcPr marL="121952" marR="121952" marT="45731" marB="45731" anchor="ctr"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&lt;0,001</a:t>
                      </a:r>
                    </a:p>
                  </a:txBody>
                  <a:tcPr marL="121952" marR="121952" marT="45731" marB="45731" anchor="ctr">
                    <a:solidFill>
                      <a:srgbClr val="F4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805523EF-4B92-1E7E-13F4-3FA9AB99B307}"/>
              </a:ext>
            </a:extLst>
          </p:cNvPr>
          <p:cNvCxnSpPr/>
          <p:nvPr/>
        </p:nvCxnSpPr>
        <p:spPr>
          <a:xfrm>
            <a:off x="5425338" y="249950"/>
            <a:ext cx="0" cy="660963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A117521-31B8-D949-3BBF-E2ABA927A52E}"/>
              </a:ext>
            </a:extLst>
          </p:cNvPr>
          <p:cNvCxnSpPr>
            <a:cxnSpLocks/>
          </p:cNvCxnSpPr>
          <p:nvPr/>
        </p:nvCxnSpPr>
        <p:spPr>
          <a:xfrm>
            <a:off x="5425338" y="4082641"/>
            <a:ext cx="67698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D34591-8B26-F0EB-4E79-96BC12DB425D}"/>
              </a:ext>
            </a:extLst>
          </p:cNvPr>
          <p:cNvSpPr/>
          <p:nvPr/>
        </p:nvSpPr>
        <p:spPr>
          <a:xfrm>
            <a:off x="5545493" y="4239261"/>
            <a:ext cx="6456750" cy="1415796"/>
          </a:xfrm>
          <a:prstGeom prst="rect">
            <a:avLst/>
          </a:prstGeom>
        </p:spPr>
        <p:txBody>
          <a:bodyPr wrap="square" lIns="121944" tIns="60972" rIns="121944" bIns="60972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MAJIQ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 количественно определяет уровни включения различных событий АС (PSI).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MAJIQ может сравнивать схемы сплайсинга при различных состояниях для выявления дифференциальных событий АС (dPSI).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2E042983-3B19-D175-CD5F-49C7DEA2555C}"/>
              </a:ext>
            </a:extLst>
          </p:cNvPr>
          <p:cNvGrpSpPr/>
          <p:nvPr/>
        </p:nvGrpSpPr>
        <p:grpSpPr>
          <a:xfrm>
            <a:off x="103861" y="586498"/>
            <a:ext cx="5609579" cy="5873309"/>
            <a:chOff x="2519505" y="44635"/>
            <a:chExt cx="5149444" cy="587195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1E95043-A743-5758-0075-15D97F230199}"/>
                </a:ext>
              </a:extLst>
            </p:cNvPr>
            <p:cNvSpPr txBox="1"/>
            <p:nvPr/>
          </p:nvSpPr>
          <p:spPr>
            <a:xfrm rot="16200000">
              <a:off x="1603471" y="4613911"/>
              <a:ext cx="2101030" cy="268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76800" tIns="38400" rIns="76800" bIns="38400" rtlCol="0" anchor="t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 данных</a:t>
              </a:r>
              <a:endParaRPr lang="en-US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Скругленный прямоугольник 5">
              <a:extLst>
                <a:ext uri="{FF2B5EF4-FFF2-40B4-BE49-F238E27FC236}">
                  <a16:creationId xmlns="" xmlns:a16="http://schemas.microsoft.com/office/drawing/2014/main" id="{A406046C-721C-97F4-0FA5-3D36831E5B8D}"/>
                </a:ext>
              </a:extLst>
            </p:cNvPr>
            <p:cNvSpPr/>
            <p:nvPr/>
          </p:nvSpPr>
          <p:spPr>
            <a:xfrm>
              <a:off x="3077244" y="670463"/>
              <a:ext cx="2817475" cy="4158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Криодиссекция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A7092F3-327A-F839-B91B-ADE78A33E5DD}"/>
                </a:ext>
              </a:extLst>
            </p:cNvPr>
            <p:cNvSpPr txBox="1"/>
            <p:nvPr/>
          </p:nvSpPr>
          <p:spPr>
            <a:xfrm rot="16200000">
              <a:off x="1708003" y="1877477"/>
              <a:ext cx="1948492" cy="2689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76800" tIns="38400" rIns="76800" bIns="38400" rtlCol="0" anchor="t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Эксперимент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3B792A4-8592-6854-0DBF-F4B43758E350}"/>
                </a:ext>
              </a:extLst>
            </p:cNvPr>
            <p:cNvSpPr txBox="1"/>
            <p:nvPr/>
          </p:nvSpPr>
          <p:spPr>
            <a:xfrm>
              <a:off x="5918047" y="2341026"/>
              <a:ext cx="1750902" cy="5958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800" tIns="38400" rIns="76800" bIns="384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SMARTer Stranded </a:t>
              </a:r>
            </a:p>
            <a:p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Total RNA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-</a:t>
              </a:r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Seq Kit v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2 </a:t>
              </a:r>
              <a:endPara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endParaRPr>
            </a:p>
            <a:p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(</a:t>
              </a:r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Takara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 </a:t>
              </a:r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Bio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)</a:t>
              </a:r>
              <a:endPara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54AF468-54A5-DD9A-3DFB-D8B37F52295E}"/>
                </a:ext>
              </a:extLst>
            </p:cNvPr>
            <p:cNvSpPr txBox="1"/>
            <p:nvPr/>
          </p:nvSpPr>
          <p:spPr>
            <a:xfrm>
              <a:off x="5918047" y="2949607"/>
              <a:ext cx="1201423" cy="4316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800" tIns="38400" rIns="76800" bIns="384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Next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-</a:t>
              </a:r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seq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 2000 </a:t>
              </a:r>
              <a:endPara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endParaRPr>
            </a:p>
            <a:p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(Illumina)</a:t>
              </a:r>
              <a:endPara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C08BC81-DA9D-31F9-5C24-437C7578C765}"/>
                </a:ext>
              </a:extLst>
            </p:cNvPr>
            <p:cNvSpPr txBox="1"/>
            <p:nvPr/>
          </p:nvSpPr>
          <p:spPr>
            <a:xfrm>
              <a:off x="5907734" y="1223050"/>
              <a:ext cx="1502937" cy="4316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800" tIns="38400" rIns="76800" bIns="384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PALM MicroBeam UV</a:t>
              </a:r>
            </a:p>
            <a:p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(Carl Zeiss)</a:t>
              </a:r>
              <a:endPara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30C9DA9-813E-FE66-64C7-B5728101F139}"/>
                </a:ext>
              </a:extLst>
            </p:cNvPr>
            <p:cNvSpPr txBox="1"/>
            <p:nvPr/>
          </p:nvSpPr>
          <p:spPr>
            <a:xfrm>
              <a:off x="5907734" y="691019"/>
              <a:ext cx="1654464" cy="4316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800" tIns="38400" rIns="76800" bIns="384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Cryotome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 HM525 (Thermo Scientific)</a:t>
              </a:r>
              <a:endPara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83AF7DF7-B116-F3E7-493F-0404C2890FCF}"/>
                </a:ext>
              </a:extLst>
            </p:cNvPr>
            <p:cNvSpPr/>
            <p:nvPr/>
          </p:nvSpPr>
          <p:spPr>
            <a:xfrm>
              <a:off x="5944216" y="4931506"/>
              <a:ext cx="536744" cy="24677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76800" tIns="38400" rIns="76800" bIns="3840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MAJIQ</a:t>
              </a:r>
              <a:endPara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B56C7BC-6385-7F2E-508D-13B6A34252FC}"/>
                </a:ext>
              </a:extLst>
            </p:cNvPr>
            <p:cNvSpPr txBox="1"/>
            <p:nvPr/>
          </p:nvSpPr>
          <p:spPr>
            <a:xfrm>
              <a:off x="5910170" y="66462"/>
              <a:ext cx="1377829" cy="4316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800" tIns="38400" rIns="76800" bIns="384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Контроль = 8 </a:t>
              </a:r>
            </a:p>
            <a:p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ЗРП = 13</a:t>
              </a:r>
            </a:p>
          </p:txBody>
        </p:sp>
        <p:sp>
          <p:nvSpPr>
            <p:cNvPr id="29" name="Скругленный прямоугольник 49">
              <a:extLst>
                <a:ext uri="{FF2B5EF4-FFF2-40B4-BE49-F238E27FC236}">
                  <a16:creationId xmlns="" xmlns:a16="http://schemas.microsoft.com/office/drawing/2014/main" id="{65D6871D-ED03-3E8D-7E5F-463181A8BE4A}"/>
                </a:ext>
              </a:extLst>
            </p:cNvPr>
            <p:cNvSpPr/>
            <p:nvPr/>
          </p:nvSpPr>
          <p:spPr>
            <a:xfrm>
              <a:off x="3092695" y="1237802"/>
              <a:ext cx="2817475" cy="4158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Лазерная микродиссекция</a:t>
              </a:r>
            </a:p>
          </p:txBody>
        </p:sp>
        <p:sp>
          <p:nvSpPr>
            <p:cNvPr id="30" name="Скругленный прямоугольник 50">
              <a:extLst>
                <a:ext uri="{FF2B5EF4-FFF2-40B4-BE49-F238E27FC236}">
                  <a16:creationId xmlns="" xmlns:a16="http://schemas.microsoft.com/office/drawing/2014/main" id="{E39B167B-F389-FF30-181D-7BA748D829B9}"/>
                </a:ext>
              </a:extLst>
            </p:cNvPr>
            <p:cNvSpPr/>
            <p:nvPr/>
          </p:nvSpPr>
          <p:spPr>
            <a:xfrm>
              <a:off x="3095486" y="1804023"/>
              <a:ext cx="2817475" cy="4158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Выделение РНК</a:t>
              </a:r>
            </a:p>
          </p:txBody>
        </p:sp>
        <p:sp>
          <p:nvSpPr>
            <p:cNvPr id="31" name="Скругленный прямоугольник 51">
              <a:extLst>
                <a:ext uri="{FF2B5EF4-FFF2-40B4-BE49-F238E27FC236}">
                  <a16:creationId xmlns="" xmlns:a16="http://schemas.microsoft.com/office/drawing/2014/main" id="{50BAF742-F2F3-604E-CC97-E22F16A9D41A}"/>
                </a:ext>
              </a:extLst>
            </p:cNvPr>
            <p:cNvSpPr/>
            <p:nvPr/>
          </p:nvSpPr>
          <p:spPr>
            <a:xfrm>
              <a:off x="3106737" y="2373740"/>
              <a:ext cx="2817475" cy="4158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Синтез библиотек</a:t>
              </a:r>
            </a:p>
          </p:txBody>
        </p:sp>
        <p:sp>
          <p:nvSpPr>
            <p:cNvPr id="32" name="Скругленный прямоугольник 52">
              <a:extLst>
                <a:ext uri="{FF2B5EF4-FFF2-40B4-BE49-F238E27FC236}">
                  <a16:creationId xmlns="" xmlns:a16="http://schemas.microsoft.com/office/drawing/2014/main" id="{01EACD0E-5D95-AFD4-FA2A-650BACF680DF}"/>
                </a:ext>
              </a:extLst>
            </p:cNvPr>
            <p:cNvSpPr/>
            <p:nvPr/>
          </p:nvSpPr>
          <p:spPr>
            <a:xfrm>
              <a:off x="3116145" y="2916113"/>
              <a:ext cx="2817475" cy="480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Массовое параллельное секвенирование (</a:t>
              </a:r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2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х100 </a:t>
              </a:r>
              <a:r>
                <a:rPr lang="en-US" sz="1400" dirty="0" err="1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b.p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.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F3BE141-1749-D90A-240E-9B5819692ECC}"/>
                </a:ext>
              </a:extLst>
            </p:cNvPr>
            <p:cNvSpPr txBox="1"/>
            <p:nvPr/>
          </p:nvSpPr>
          <p:spPr>
            <a:xfrm>
              <a:off x="5907735" y="1769882"/>
              <a:ext cx="1496740" cy="5958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800" tIns="38400" rIns="76800" bIns="384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Single Cell RNA </a:t>
              </a:r>
            </a:p>
            <a:p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Purification Kit</a:t>
              </a:r>
              <a:endParaRPr lang="ru-RU" sz="1100" dirty="0">
                <a:solidFill>
                  <a:prstClr val="black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endParaRPr>
            </a:p>
            <a:p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(</a:t>
              </a:r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Norgen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4" name="Скругленный прямоугольник 54">
              <a:extLst>
                <a:ext uri="{FF2B5EF4-FFF2-40B4-BE49-F238E27FC236}">
                  <a16:creationId xmlns="" xmlns:a16="http://schemas.microsoft.com/office/drawing/2014/main" id="{606902BE-B785-07E8-004A-D11C55B58760}"/>
                </a:ext>
              </a:extLst>
            </p:cNvPr>
            <p:cNvSpPr/>
            <p:nvPr/>
          </p:nvSpPr>
          <p:spPr>
            <a:xfrm>
              <a:off x="3077242" y="44635"/>
              <a:ext cx="2817475" cy="415876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FF66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Сбор биоптатов плаценты</a:t>
              </a:r>
            </a:p>
          </p:txBody>
        </p:sp>
        <p:sp>
          <p:nvSpPr>
            <p:cNvPr id="35" name="Скругленный прямоугольник 60">
              <a:extLst>
                <a:ext uri="{FF2B5EF4-FFF2-40B4-BE49-F238E27FC236}">
                  <a16:creationId xmlns="" xmlns:a16="http://schemas.microsoft.com/office/drawing/2014/main" id="{BB5FF0A9-D0A7-EEB5-B304-5E65645A3ED3}"/>
                </a:ext>
              </a:extLst>
            </p:cNvPr>
            <p:cNvSpPr/>
            <p:nvPr/>
          </p:nvSpPr>
          <p:spPr>
            <a:xfrm>
              <a:off x="3106737" y="3582978"/>
              <a:ext cx="2817475" cy="48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Первичная обработка полученных данных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6D356EA-98F6-907D-29D1-74D1CDAF7010}"/>
                </a:ext>
              </a:extLst>
            </p:cNvPr>
            <p:cNvSpPr txBox="1"/>
            <p:nvPr/>
          </p:nvSpPr>
          <p:spPr>
            <a:xfrm>
              <a:off x="5920372" y="3625191"/>
              <a:ext cx="1086594" cy="4316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800" tIns="38400" rIns="76800" bIns="384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MiltiQC</a:t>
              </a:r>
            </a:p>
            <a:p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Trimmomatic</a:t>
              </a:r>
            </a:p>
          </p:txBody>
        </p:sp>
        <p:sp>
          <p:nvSpPr>
            <p:cNvPr id="37" name="Скругленный прямоугольник 64">
              <a:extLst>
                <a:ext uri="{FF2B5EF4-FFF2-40B4-BE49-F238E27FC236}">
                  <a16:creationId xmlns="" xmlns:a16="http://schemas.microsoft.com/office/drawing/2014/main" id="{8640ADF9-6BD3-C858-AA90-2DCE25488E5B}"/>
                </a:ext>
              </a:extLst>
            </p:cNvPr>
            <p:cNvSpPr/>
            <p:nvPr/>
          </p:nvSpPr>
          <p:spPr>
            <a:xfrm>
              <a:off x="3119042" y="4196939"/>
              <a:ext cx="2817473" cy="48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Выравнивание на эталонный геном человека (</a:t>
              </a:r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GRCh38</a:t>
              </a:r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C079430B-8654-39FB-3D6C-E79F8B052454}"/>
                </a:ext>
              </a:extLst>
            </p:cNvPr>
            <p:cNvSpPr txBox="1"/>
            <p:nvPr/>
          </p:nvSpPr>
          <p:spPr>
            <a:xfrm>
              <a:off x="5920372" y="4306805"/>
              <a:ext cx="873126" cy="24677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800" tIns="38400" rIns="76800" bIns="384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DRAGEN</a:t>
              </a:r>
            </a:p>
          </p:txBody>
        </p:sp>
        <p:sp>
          <p:nvSpPr>
            <p:cNvPr id="39" name="Скругленный прямоугольник 68">
              <a:extLst>
                <a:ext uri="{FF2B5EF4-FFF2-40B4-BE49-F238E27FC236}">
                  <a16:creationId xmlns="" xmlns:a16="http://schemas.microsoft.com/office/drawing/2014/main" id="{D83B63E6-1204-7DA8-3C01-B96E88F22F00}"/>
                </a:ext>
              </a:extLst>
            </p:cNvPr>
            <p:cNvSpPr/>
            <p:nvPr/>
          </p:nvSpPr>
          <p:spPr>
            <a:xfrm>
              <a:off x="3126009" y="4817311"/>
              <a:ext cx="2817475" cy="48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 АС в каждой исследуемой группе</a:t>
              </a:r>
            </a:p>
          </p:txBody>
        </p:sp>
        <p:sp>
          <p:nvSpPr>
            <p:cNvPr id="40" name="Скругленный прямоугольник 69">
              <a:extLst>
                <a:ext uri="{FF2B5EF4-FFF2-40B4-BE49-F238E27FC236}">
                  <a16:creationId xmlns="" xmlns:a16="http://schemas.microsoft.com/office/drawing/2014/main" id="{0827C7D9-729A-D9ED-3DCC-941F2BD422BD}"/>
                </a:ext>
              </a:extLst>
            </p:cNvPr>
            <p:cNvSpPr/>
            <p:nvPr/>
          </p:nvSpPr>
          <p:spPr>
            <a:xfrm>
              <a:off x="3124957" y="5436585"/>
              <a:ext cx="2817475" cy="48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76800" tIns="38400" rIns="76800" bIns="38400" rtlCol="0" anchor="ctr"/>
            <a:lstStyle/>
            <a:p>
              <a:pPr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 дифференциального АС между группами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48FE9F8D-37D9-3C32-0D78-CAE486091D28}"/>
                </a:ext>
              </a:extLst>
            </p:cNvPr>
            <p:cNvSpPr/>
            <p:nvPr/>
          </p:nvSpPr>
          <p:spPr>
            <a:xfrm>
              <a:off x="5936515" y="5542810"/>
              <a:ext cx="536744" cy="24677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76800" tIns="38400" rIns="76800" bIns="3840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MAJIQ</a:t>
              </a:r>
              <a:endPara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Прямая со стрелкой 41">
              <a:extLst>
                <a:ext uri="{FF2B5EF4-FFF2-40B4-BE49-F238E27FC236}">
                  <a16:creationId xmlns="" xmlns:a16="http://schemas.microsoft.com/office/drawing/2014/main" id="{A6BDDFE7-51B4-4AFD-C17C-C11549B7CE10}"/>
                </a:ext>
              </a:extLst>
            </p:cNvPr>
            <p:cNvCxnSpPr>
              <a:stCxn id="34" idx="2"/>
              <a:endCxn id="21" idx="0"/>
            </p:cNvCxnSpPr>
            <p:nvPr/>
          </p:nvCxnSpPr>
          <p:spPr>
            <a:xfrm>
              <a:off x="4485980" y="460511"/>
              <a:ext cx="2" cy="2099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Левая круглая скобка 42">
              <a:extLst>
                <a:ext uri="{FF2B5EF4-FFF2-40B4-BE49-F238E27FC236}">
                  <a16:creationId xmlns="" xmlns:a16="http://schemas.microsoft.com/office/drawing/2014/main" id="{AAEA007F-E715-9E63-76BD-51A992594F57}"/>
                </a:ext>
              </a:extLst>
            </p:cNvPr>
            <p:cNvSpPr/>
            <p:nvPr/>
          </p:nvSpPr>
          <p:spPr>
            <a:xfrm>
              <a:off x="2851810" y="731503"/>
              <a:ext cx="172100" cy="2560914"/>
            </a:xfrm>
            <a:prstGeom prst="leftBracket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Левая круглая скобка 43">
              <a:extLst>
                <a:ext uri="{FF2B5EF4-FFF2-40B4-BE49-F238E27FC236}">
                  <a16:creationId xmlns="" xmlns:a16="http://schemas.microsoft.com/office/drawing/2014/main" id="{E4F841D7-E367-B042-CF01-9FF12B66D33E}"/>
                </a:ext>
              </a:extLst>
            </p:cNvPr>
            <p:cNvSpPr/>
            <p:nvPr/>
          </p:nvSpPr>
          <p:spPr>
            <a:xfrm>
              <a:off x="2833340" y="3580202"/>
              <a:ext cx="163197" cy="2336383"/>
            </a:xfrm>
            <a:prstGeom prst="leftBracket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Прямая со стрелкой 44">
              <a:extLst>
                <a:ext uri="{FF2B5EF4-FFF2-40B4-BE49-F238E27FC236}">
                  <a16:creationId xmlns="" xmlns:a16="http://schemas.microsoft.com/office/drawing/2014/main" id="{E38BF6BE-0682-2F09-861B-4622A9BA644B}"/>
                </a:ext>
              </a:extLst>
            </p:cNvPr>
            <p:cNvCxnSpPr/>
            <p:nvPr/>
          </p:nvCxnSpPr>
          <p:spPr>
            <a:xfrm>
              <a:off x="4515474" y="3373026"/>
              <a:ext cx="2" cy="2099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6" name="Схема 45"/>
          <p:cNvGraphicFramePr/>
          <p:nvPr>
            <p:extLst>
              <p:ext uri="{D42A27DB-BD31-4B8C-83A1-F6EECF244321}">
                <p14:modId xmlns:p14="http://schemas.microsoft.com/office/powerpoint/2010/main" val="3466230500"/>
              </p:ext>
            </p:extLst>
          </p:nvPr>
        </p:nvGraphicFramePr>
        <p:xfrm>
          <a:off x="36490" y="45166"/>
          <a:ext cx="12111345" cy="28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602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736241D-1940-8AEA-1A34-02C98598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284" y="1202708"/>
            <a:ext cx="5413096" cy="24129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C60BA88-6AAB-6ABE-2CF3-AC29B1CCA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300" y="4660692"/>
            <a:ext cx="5719875" cy="217988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25693" y="815919"/>
            <a:ext cx="6561407" cy="6264696"/>
            <a:chOff x="5091330" y="-153361"/>
            <a:chExt cx="6865043" cy="678170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330" y="-153361"/>
              <a:ext cx="6865043" cy="6781706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8A035987-DBAF-55CA-F75B-4F895FD48B40}"/>
                </a:ext>
              </a:extLst>
            </p:cNvPr>
            <p:cNvSpPr/>
            <p:nvPr/>
          </p:nvSpPr>
          <p:spPr>
            <a:xfrm>
              <a:off x="8315104" y="2893768"/>
              <a:ext cx="432048" cy="343724"/>
            </a:xfrm>
            <a:prstGeom prst="ellipse">
              <a:avLst/>
            </a:prstGeom>
            <a:noFill/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8A035987-DBAF-55CA-F75B-4F895FD48B40}"/>
                </a:ext>
              </a:extLst>
            </p:cNvPr>
            <p:cNvSpPr/>
            <p:nvPr/>
          </p:nvSpPr>
          <p:spPr>
            <a:xfrm>
              <a:off x="8977907" y="2550044"/>
              <a:ext cx="432048" cy="343724"/>
            </a:xfrm>
            <a:prstGeom prst="ellipse">
              <a:avLst/>
            </a:prstGeom>
            <a:noFill/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8A035987-DBAF-55CA-F75B-4F895FD48B40}"/>
                </a:ext>
              </a:extLst>
            </p:cNvPr>
            <p:cNvSpPr/>
            <p:nvPr/>
          </p:nvSpPr>
          <p:spPr>
            <a:xfrm>
              <a:off x="8472289" y="1882183"/>
              <a:ext cx="432048" cy="343724"/>
            </a:xfrm>
            <a:prstGeom prst="ellipse">
              <a:avLst/>
            </a:prstGeom>
            <a:noFill/>
            <a:ln>
              <a:solidFill>
                <a:srgbClr val="8A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5282" y="6494378"/>
            <a:ext cx="2845541" cy="365210"/>
          </a:xfrm>
        </p:spPr>
        <p:txBody>
          <a:bodyPr/>
          <a:lstStyle/>
          <a:p>
            <a:fld id="{19940A6B-36D6-48FC-9DF3-1D8636ECFF27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="" xmlns:a16="http://schemas.microsoft.com/office/drawing/2014/main" id="{C9C3F449-04B1-8D85-3AB5-0E41D3AEB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392547"/>
              </p:ext>
            </p:extLst>
          </p:nvPr>
        </p:nvGraphicFramePr>
        <p:xfrm>
          <a:off x="0" y="6089234"/>
          <a:ext cx="4297387" cy="765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5019">
                  <a:extLst>
                    <a:ext uri="{9D8B030D-6E8A-4147-A177-3AD203B41FA5}">
                      <a16:colId xmlns="" xmlns:a16="http://schemas.microsoft.com/office/drawing/2014/main" val="818284757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4226534444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1918769284"/>
                    </a:ext>
                  </a:extLst>
                </a:gridCol>
              </a:tblGrid>
              <a:tr h="2390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FDR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52" marR="121952" marT="45731" marB="45731" anchor="ctr"/>
                </a:tc>
                <a:extLst>
                  <a:ext uri="{0D108BD9-81ED-4DB2-BD59-A6C34878D82A}">
                    <a16:rowId xmlns="" xmlns:a16="http://schemas.microsoft.com/office/drawing/2014/main" val="2888343167"/>
                  </a:ext>
                </a:extLst>
              </a:tr>
              <a:tr h="23907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GO:0071887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Апоптоз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лейкоцитов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0,036</a:t>
                      </a:r>
                    </a:p>
                  </a:txBody>
                  <a:tcPr marL="121952" marR="121952" marT="45731" marB="45731" anchor="ctr"/>
                </a:tc>
                <a:extLst>
                  <a:ext uri="{0D108BD9-81ED-4DB2-BD59-A6C34878D82A}">
                    <a16:rowId xmlns="" xmlns:a16="http://schemas.microsoft.com/office/drawing/2014/main" val="2528636876"/>
                  </a:ext>
                </a:extLst>
              </a:tr>
              <a:tr h="27784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GO:0060759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Регуляция ответа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цитокиновый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стимул</a:t>
                      </a:r>
                    </a:p>
                  </a:txBody>
                  <a:tcPr marL="121952" marR="121952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0,036</a:t>
                      </a:r>
                    </a:p>
                  </a:txBody>
                  <a:tcPr marL="121952" marR="121952" marT="45731" marB="45731" anchor="ctr"/>
                </a:tc>
                <a:extLst>
                  <a:ext uri="{0D108BD9-81ED-4DB2-BD59-A6C34878D82A}">
                    <a16:rowId xmlns="" xmlns:a16="http://schemas.microsoft.com/office/drawing/2014/main" val="1338760904"/>
                  </a:ext>
                </a:extLst>
              </a:tr>
            </a:tbl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14979681"/>
              </p:ext>
            </p:extLst>
          </p:nvPr>
        </p:nvGraphicFramePr>
        <p:xfrm>
          <a:off x="36490" y="45166"/>
          <a:ext cx="12111345" cy="28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EA352A-BD32-B19F-7E01-C5D13510072A}"/>
              </a:ext>
            </a:extLst>
          </p:cNvPr>
          <p:cNvSpPr txBox="1"/>
          <p:nvPr/>
        </p:nvSpPr>
        <p:spPr>
          <a:xfrm>
            <a:off x="-12727" y="536048"/>
            <a:ext cx="6962324" cy="1415796"/>
          </a:xfrm>
          <a:prstGeom prst="rect">
            <a:avLst/>
          </a:prstGeom>
          <a:noFill/>
        </p:spPr>
        <p:txBody>
          <a:bodyPr wrap="square" lIns="121944" tIns="60972" rIns="121944" bIns="60972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Физиологическая беременность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4 059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генов 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6 591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бинарных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 АС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Задержка роста плода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4 595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генов 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7 715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бинарных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1022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гена специфичных для задержки роста плода</a:t>
            </a:r>
          </a:p>
          <a:p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WDR5, EFTUD2, RUVBL2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центральные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гены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457627" y="371755"/>
            <a:ext cx="0" cy="64878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C316B7C-BF1B-DEAB-7DCA-E5ABD3C3561D}"/>
              </a:ext>
            </a:extLst>
          </p:cNvPr>
          <p:cNvSpPr txBox="1"/>
          <p:nvPr/>
        </p:nvSpPr>
        <p:spPr>
          <a:xfrm>
            <a:off x="6535714" y="353380"/>
            <a:ext cx="5570069" cy="325385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Дифференциальный альтернативный сплайсинг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3A2884-2CF1-581E-3DB4-D72CBA081B8D}"/>
              </a:ext>
            </a:extLst>
          </p:cNvPr>
          <p:cNvSpPr txBox="1"/>
          <p:nvPr/>
        </p:nvSpPr>
        <p:spPr>
          <a:xfrm>
            <a:off x="10778107" y="662216"/>
            <a:ext cx="1327676" cy="540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PSI &gt;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 &lt;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C316B7C-BF1B-DEAB-7DCA-E5ABD3C3561D}"/>
              </a:ext>
            </a:extLst>
          </p:cNvPr>
          <p:cNvSpPr txBox="1"/>
          <p:nvPr/>
        </p:nvSpPr>
        <p:spPr>
          <a:xfrm>
            <a:off x="476930" y="361462"/>
            <a:ext cx="5570069" cy="325385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Специфичный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альтернативный сплайсинг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2EA352A-BD32-B19F-7E01-C5D13510072A}"/>
              </a:ext>
            </a:extLst>
          </p:cNvPr>
          <p:cNvSpPr txBox="1"/>
          <p:nvPr/>
        </p:nvSpPr>
        <p:spPr>
          <a:xfrm>
            <a:off x="6565483" y="584622"/>
            <a:ext cx="4068608" cy="769466"/>
          </a:xfrm>
          <a:prstGeom prst="rect">
            <a:avLst/>
          </a:prstGeom>
          <a:noFill/>
        </p:spPr>
        <p:txBody>
          <a:bodyPr wrap="square" lIns="121944" tIns="60972" rIns="121944" bIns="60972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дифференциально альтернативно сплайсированных генов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68F74970-8C27-71F5-6CF9-81D8703BF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70519"/>
              </p:ext>
            </p:extLst>
          </p:nvPr>
        </p:nvGraphicFramePr>
        <p:xfrm>
          <a:off x="7137957" y="3773864"/>
          <a:ext cx="4365582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182">
                  <a:extLst>
                    <a:ext uri="{9D8B030D-6E8A-4147-A177-3AD203B41FA5}">
                      <a16:colId xmlns="" xmlns:a16="http://schemas.microsoft.com/office/drawing/2014/main" val="2466274418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3966887964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</a:t>
                      </a:r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события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9633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IMMP2L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Альтернативный последний экзон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Бинарные, аннотированные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69679560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2EA352A-BD32-B19F-7E01-C5D13510072A}"/>
              </a:ext>
            </a:extLst>
          </p:cNvPr>
          <p:cNvSpPr txBox="1"/>
          <p:nvPr/>
        </p:nvSpPr>
        <p:spPr>
          <a:xfrm>
            <a:off x="7286444" y="3446382"/>
            <a:ext cx="4068608" cy="338578"/>
          </a:xfrm>
          <a:prstGeom prst="rect">
            <a:avLst/>
          </a:prstGeom>
          <a:noFill/>
        </p:spPr>
        <p:txBody>
          <a:bodyPr wrap="square" lIns="121944" tIns="60972" rIns="121944" bIns="60972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Ген с наибольшим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ΔPSI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3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t="2037" r="15064" b="4047"/>
          <a:stretch/>
        </p:blipFill>
        <p:spPr bwMode="auto">
          <a:xfrm>
            <a:off x="1586656" y="3894262"/>
            <a:ext cx="3163687" cy="270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01E53057-E15D-4243-0FA7-35238F74EFE7}"/>
              </a:ext>
            </a:extLst>
          </p:cNvPr>
          <p:cNvSpPr/>
          <p:nvPr/>
        </p:nvSpPr>
        <p:spPr>
          <a:xfrm>
            <a:off x="3744505" y="2837890"/>
            <a:ext cx="1536571" cy="301957"/>
          </a:xfrm>
          <a:prstGeom prst="ellipse">
            <a:avLst/>
          </a:prstGeom>
          <a:noFill/>
          <a:ln>
            <a:solidFill>
              <a:srgbClr val="8A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6578D2F4-3C61-D312-6391-79452D1A74E6}"/>
              </a:ext>
            </a:extLst>
          </p:cNvPr>
          <p:cNvSpPr txBox="1"/>
          <p:nvPr/>
        </p:nvSpPr>
        <p:spPr>
          <a:xfrm>
            <a:off x="8269856" y="3465358"/>
            <a:ext cx="3265214" cy="32538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Дифференциальный АС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5F81F901-5B3B-36FA-984B-C07DB96C2F7F}"/>
              </a:ext>
            </a:extLst>
          </p:cNvPr>
          <p:cNvSpPr txBox="1"/>
          <p:nvPr/>
        </p:nvSpPr>
        <p:spPr>
          <a:xfrm>
            <a:off x="719591" y="3471562"/>
            <a:ext cx="3265214" cy="32538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Дифференциальный АС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05FC978-28E6-303D-7ABB-300DBE485506}"/>
              </a:ext>
            </a:extLst>
          </p:cNvPr>
          <p:cNvSpPr/>
          <p:nvPr/>
        </p:nvSpPr>
        <p:spPr>
          <a:xfrm>
            <a:off x="6097587" y="3460964"/>
            <a:ext cx="5816205" cy="31390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972FDF9-4371-7A6C-6849-031E1B5D8F28}"/>
              </a:ext>
            </a:extLst>
          </p:cNvPr>
          <p:cNvSpPr/>
          <p:nvPr/>
        </p:nvSpPr>
        <p:spPr>
          <a:xfrm>
            <a:off x="239412" y="3460964"/>
            <a:ext cx="5858176" cy="31390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8B6D17D-D282-26B3-5E1F-6DB665E98046}"/>
              </a:ext>
            </a:extLst>
          </p:cNvPr>
          <p:cNvSpPr/>
          <p:nvPr/>
        </p:nvSpPr>
        <p:spPr>
          <a:xfrm>
            <a:off x="6097587" y="435928"/>
            <a:ext cx="5816205" cy="30250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470F277-D031-C416-2288-A2C32DBDE720}"/>
              </a:ext>
            </a:extLst>
          </p:cNvPr>
          <p:cNvSpPr/>
          <p:nvPr/>
        </p:nvSpPr>
        <p:spPr>
          <a:xfrm>
            <a:off x="239412" y="435928"/>
            <a:ext cx="5858176" cy="30250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72933" y="6486001"/>
            <a:ext cx="2845541" cy="365210"/>
          </a:xfrm>
        </p:spPr>
        <p:txBody>
          <a:bodyPr/>
          <a:lstStyle/>
          <a:p>
            <a:fld id="{19940A6B-36D6-48FC-9DF3-1D8636ECFF27}" type="slidenum">
              <a:rPr lang="ru-RU" smtClean="0"/>
              <a:t>5</a:t>
            </a:fld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487E050A-EE60-37CE-3ADB-4B678391375B}"/>
              </a:ext>
            </a:extLst>
          </p:cNvPr>
          <p:cNvSpPr/>
          <p:nvPr/>
        </p:nvSpPr>
        <p:spPr>
          <a:xfrm>
            <a:off x="3891108" y="3027667"/>
            <a:ext cx="4417641" cy="8665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A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878" tIns="54439" rIns="108878" bIns="54439"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Альтернативный сплайсинг в патогенезе ЗРП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="" xmlns:a16="http://schemas.microsoft.com/office/drawing/2014/main" id="{CC917612-9A40-D947-6C57-A6D932642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213152"/>
              </p:ext>
            </p:extLst>
          </p:nvPr>
        </p:nvGraphicFramePr>
        <p:xfrm>
          <a:off x="281383" y="373588"/>
          <a:ext cx="5816205" cy="276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B0A96D7-2EAE-3984-1A38-2DC4858CAE1D}"/>
              </a:ext>
            </a:extLst>
          </p:cNvPr>
          <p:cNvSpPr txBox="1"/>
          <p:nvPr/>
        </p:nvSpPr>
        <p:spPr>
          <a:xfrm>
            <a:off x="7194670" y="448047"/>
            <a:ext cx="3597826" cy="32538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Специфичный ландшафт ЗРП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89317F3-8F26-7795-9100-A6EA24DAD038}"/>
              </a:ext>
            </a:extLst>
          </p:cNvPr>
          <p:cNvSpPr txBox="1"/>
          <p:nvPr/>
        </p:nvSpPr>
        <p:spPr>
          <a:xfrm>
            <a:off x="1062523" y="448048"/>
            <a:ext cx="3597826" cy="325385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Специфичный ландшафт ЗРП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0D73CC1-01D9-5F3D-F748-F900E17D26B7}"/>
              </a:ext>
            </a:extLst>
          </p:cNvPr>
          <p:cNvSpPr txBox="1"/>
          <p:nvPr/>
        </p:nvSpPr>
        <p:spPr>
          <a:xfrm>
            <a:off x="7194668" y="748623"/>
            <a:ext cx="3597826" cy="325385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en-US" sz="1400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специфичных гена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7AE1F4A-BCA7-C0A1-1B85-81A63B42703E}"/>
              </a:ext>
            </a:extLst>
          </p:cNvPr>
          <p:cNvSpPr txBox="1"/>
          <p:nvPr/>
        </p:nvSpPr>
        <p:spPr>
          <a:xfrm>
            <a:off x="7194668" y="1105584"/>
            <a:ext cx="3745391" cy="325385"/>
          </a:xfrm>
          <a:prstGeom prst="rect">
            <a:avLst/>
          </a:prstGeom>
          <a:noFill/>
        </p:spPr>
        <p:txBody>
          <a:bodyPr wrap="square" lIns="108878" tIns="54439" rIns="108878" bIns="54439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Апоптоз лейкоцитов (недостаточный)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ECBC1D8A-E367-D4A8-AF0E-7002E85DFB53}"/>
              </a:ext>
            </a:extLst>
          </p:cNvPr>
          <p:cNvSpPr txBox="1"/>
          <p:nvPr/>
        </p:nvSpPr>
        <p:spPr>
          <a:xfrm>
            <a:off x="6331518" y="4365898"/>
            <a:ext cx="5400193" cy="756272"/>
          </a:xfrm>
          <a:prstGeom prst="rect">
            <a:avLst/>
          </a:prstGeom>
          <a:noFill/>
        </p:spPr>
        <p:txBody>
          <a:bodyPr wrap="square" lIns="108878" tIns="54439" rIns="108878" bIns="54439">
            <a:spAutoFit/>
          </a:bodyPr>
          <a:lstStyle/>
          <a:p>
            <a:pPr algn="just"/>
            <a:r>
              <a:rPr lang="en-US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IMMP2L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наиболее перспективными маркерами для прогнозирования задержки роста плода среди дифференциально альтернативно сплайсированных генов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09AC82-BC5F-EF1B-5735-26FF4FEEFA57}"/>
              </a:ext>
            </a:extLst>
          </p:cNvPr>
          <p:cNvSpPr txBox="1"/>
          <p:nvPr/>
        </p:nvSpPr>
        <p:spPr>
          <a:xfrm>
            <a:off x="6331170" y="3923158"/>
            <a:ext cx="5570069" cy="325385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pPr algn="ctr"/>
            <a:r>
              <a:rPr lang="ru-RU" sz="1400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дифференциально альтернативно сплайсированных генов</a:t>
            </a:r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4129663629"/>
              </p:ext>
            </p:extLst>
          </p:nvPr>
        </p:nvGraphicFramePr>
        <p:xfrm>
          <a:off x="36490" y="45166"/>
          <a:ext cx="12111345" cy="28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1" name="Овал 60">
            <a:extLst>
              <a:ext uri="{FF2B5EF4-FFF2-40B4-BE49-F238E27FC236}">
                <a16:creationId xmlns="" xmlns:a16="http://schemas.microsoft.com/office/drawing/2014/main" id="{E2B9ECF5-E812-C3C2-290C-85723A755983}"/>
              </a:ext>
            </a:extLst>
          </p:cNvPr>
          <p:cNvSpPr/>
          <p:nvPr/>
        </p:nvSpPr>
        <p:spPr>
          <a:xfrm>
            <a:off x="1519068" y="5512206"/>
            <a:ext cx="762095" cy="614607"/>
          </a:xfrm>
          <a:prstGeom prst="ellipse">
            <a:avLst/>
          </a:prstGeom>
          <a:noFill/>
          <a:ln>
            <a:solidFill>
              <a:srgbClr val="8A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6768" y="5131572"/>
            <a:ext cx="2033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Пропуск экзона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04270" y="1457899"/>
            <a:ext cx="3178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Гиперактивация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иммунной системы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491902" y="1849385"/>
            <a:ext cx="500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Дисбаланс с увеличением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провоспалительных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цитокинов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19930" y="2195784"/>
            <a:ext cx="2971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Активное воспаление в плаценте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794844" y="2526713"/>
            <a:ext cx="2421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васкуляризации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587190" y="2870835"/>
            <a:ext cx="2836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Плацентарная недостаточность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9067362" y="1367490"/>
            <a:ext cx="1" cy="180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9066925" y="1719232"/>
            <a:ext cx="1" cy="180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9066924" y="2066753"/>
            <a:ext cx="1" cy="180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9058020" y="2436304"/>
            <a:ext cx="1" cy="180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9067363" y="2780426"/>
            <a:ext cx="1" cy="180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7AE1F4A-BCA7-C0A1-1B85-81A63B42703E}"/>
              </a:ext>
            </a:extLst>
          </p:cNvPr>
          <p:cNvSpPr txBox="1"/>
          <p:nvPr/>
        </p:nvSpPr>
        <p:spPr>
          <a:xfrm rot="16200000">
            <a:off x="4458474" y="1610338"/>
            <a:ext cx="3745391" cy="294607"/>
          </a:xfrm>
          <a:prstGeom prst="rect">
            <a:avLst/>
          </a:prstGeom>
          <a:noFill/>
        </p:spPr>
        <p:txBody>
          <a:bodyPr wrap="square" lIns="108878" tIns="54439" rIns="108878" bIns="54439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Возможный вариант патогенеза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723331F-73FE-61C9-9D94-6ABFD6C5DD2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9188" t="16644"/>
          <a:stretch/>
        </p:blipFill>
        <p:spPr>
          <a:xfrm>
            <a:off x="6668934" y="5376117"/>
            <a:ext cx="4725360" cy="72757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17267" y="1295605"/>
            <a:ext cx="1617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Пропуск экзона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39529" y="547351"/>
            <a:ext cx="1617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Удержание интрона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55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537</Words>
  <Application>Microsoft Office PowerPoint</Application>
  <PresentationFormat>Произвольный</PresentationFormat>
  <Paragraphs>158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Роль альтернативного сплайсинга в патогенезе задержки роста плода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 событий альтернативного сплайсинга при физиологической беременности</dc:title>
  <dc:creator>Гавриленко Мария Михайловна</dc:creator>
  <cp:lastModifiedBy>Гавриленко Мария Михайловна</cp:lastModifiedBy>
  <cp:revision>118</cp:revision>
  <dcterms:created xsi:type="dcterms:W3CDTF">2024-04-16T03:07:03Z</dcterms:created>
  <dcterms:modified xsi:type="dcterms:W3CDTF">2025-04-21T04:55:40Z</dcterms:modified>
</cp:coreProperties>
</file>